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9" r:id="rId2"/>
    <p:sldId id="336" r:id="rId3"/>
    <p:sldId id="339" r:id="rId4"/>
    <p:sldId id="340" r:id="rId5"/>
    <p:sldId id="341" r:id="rId6"/>
    <p:sldId id="342" r:id="rId7"/>
    <p:sldId id="343" r:id="rId8"/>
    <p:sldId id="344" r:id="rId9"/>
    <p:sldId id="347" r:id="rId10"/>
    <p:sldId id="348" r:id="rId11"/>
    <p:sldId id="350" r:id="rId12"/>
    <p:sldId id="351" r:id="rId13"/>
    <p:sldId id="354" r:id="rId14"/>
    <p:sldId id="391" r:id="rId15"/>
    <p:sldId id="355" r:id="rId16"/>
    <p:sldId id="356" r:id="rId17"/>
    <p:sldId id="357" r:id="rId18"/>
    <p:sldId id="358" r:id="rId19"/>
    <p:sldId id="359" r:id="rId20"/>
    <p:sldId id="360" r:id="rId21"/>
    <p:sldId id="361" r:id="rId22"/>
    <p:sldId id="362" r:id="rId23"/>
    <p:sldId id="363" r:id="rId24"/>
    <p:sldId id="364" r:id="rId25"/>
    <p:sldId id="372" r:id="rId26"/>
    <p:sldId id="373" r:id="rId27"/>
    <p:sldId id="374" r:id="rId28"/>
    <p:sldId id="375" r:id="rId29"/>
    <p:sldId id="376" r:id="rId30"/>
    <p:sldId id="377" r:id="rId31"/>
    <p:sldId id="378" r:id="rId32"/>
    <p:sldId id="365" r:id="rId33"/>
    <p:sldId id="366" r:id="rId34"/>
    <p:sldId id="379" r:id="rId35"/>
    <p:sldId id="367" r:id="rId36"/>
    <p:sldId id="368" r:id="rId37"/>
    <p:sldId id="369" r:id="rId38"/>
    <p:sldId id="370" r:id="rId39"/>
    <p:sldId id="371" r:id="rId40"/>
    <p:sldId id="380" r:id="rId41"/>
    <p:sldId id="381" r:id="rId42"/>
    <p:sldId id="382" r:id="rId43"/>
    <p:sldId id="383" r:id="rId44"/>
    <p:sldId id="384" r:id="rId45"/>
    <p:sldId id="386" r:id="rId46"/>
    <p:sldId id="387" r:id="rId47"/>
    <p:sldId id="388" r:id="rId48"/>
    <p:sldId id="389" r:id="rId49"/>
    <p:sldId id="390" r:id="rId50"/>
    <p:sldId id="392" r:id="rId51"/>
  </p:sldIdLst>
  <p:sldSz cx="12192000" cy="6858000"/>
  <p:notesSz cx="7104063" cy="102346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羅翊心" initials="羅翊心" lastIdx="3" clrIdx="0">
    <p:extLst>
      <p:ext uri="{19B8F6BF-5375-455C-9EA6-DF929625EA0E}">
        <p15:presenceInfo xmlns:p15="http://schemas.microsoft.com/office/powerpoint/2012/main" userId="S::112032568@office365.nthu.edu.tw::4b511590-9e22-4228-9fff-980d4f819e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853" autoAdjust="0"/>
  </p:normalViewPr>
  <p:slideViewPr>
    <p:cSldViewPr snapToGrid="0">
      <p:cViewPr>
        <p:scale>
          <a:sx n="50" d="100"/>
          <a:sy n="50" d="100"/>
        </p:scale>
        <p:origin x="1284" y="-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1"/>
            <a:ext cx="3078427" cy="513508"/>
          </a:xfrm>
          <a:prstGeom prst="rect">
            <a:avLst/>
          </a:prstGeom>
        </p:spPr>
        <p:txBody>
          <a:bodyPr vert="horz" lIns="99075" tIns="49538" rIns="99075" bIns="49538" rtlCol="0"/>
          <a:lstStyle>
            <a:lvl1pPr algn="l">
              <a:defRPr sz="1300"/>
            </a:lvl1pPr>
          </a:lstStyle>
          <a:p>
            <a:endParaRPr lang="zh-TW" altLang="en-US"/>
          </a:p>
        </p:txBody>
      </p:sp>
      <p:sp>
        <p:nvSpPr>
          <p:cNvPr id="3" name="日期版面配置區 2"/>
          <p:cNvSpPr>
            <a:spLocks noGrp="1"/>
          </p:cNvSpPr>
          <p:nvPr>
            <p:ph type="dt" idx="1"/>
          </p:nvPr>
        </p:nvSpPr>
        <p:spPr>
          <a:xfrm>
            <a:off x="4023993" y="1"/>
            <a:ext cx="3078427" cy="513508"/>
          </a:xfrm>
          <a:prstGeom prst="rect">
            <a:avLst/>
          </a:prstGeom>
        </p:spPr>
        <p:txBody>
          <a:bodyPr vert="horz" lIns="99075" tIns="49538" rIns="99075" bIns="49538" rtlCol="0"/>
          <a:lstStyle>
            <a:lvl1pPr algn="r">
              <a:defRPr sz="1300"/>
            </a:lvl1pPr>
          </a:lstStyle>
          <a:p>
            <a:fld id="{46D05749-5306-431D-BB6C-C89C7CE28D99}" type="datetimeFigureOut">
              <a:rPr lang="zh-TW" altLang="en-US" smtClean="0"/>
              <a:t>2025/7/7</a:t>
            </a:fld>
            <a:endParaRPr lang="zh-TW" altLang="en-US"/>
          </a:p>
        </p:txBody>
      </p:sp>
      <p:sp>
        <p:nvSpPr>
          <p:cNvPr id="4" name="投影片影像版面配置區 3"/>
          <p:cNvSpPr>
            <a:spLocks noGrp="1" noRot="1" noChangeAspect="1"/>
          </p:cNvSpPr>
          <p:nvPr>
            <p:ph type="sldImg" idx="2"/>
          </p:nvPr>
        </p:nvSpPr>
        <p:spPr>
          <a:xfrm>
            <a:off x="481013" y="1277938"/>
            <a:ext cx="6143625" cy="3455987"/>
          </a:xfrm>
          <a:prstGeom prst="rect">
            <a:avLst/>
          </a:prstGeom>
          <a:noFill/>
          <a:ln w="12700">
            <a:solidFill>
              <a:prstClr val="black"/>
            </a:solidFill>
          </a:ln>
        </p:spPr>
        <p:txBody>
          <a:bodyPr vert="horz" lIns="99075" tIns="49538" rIns="99075" bIns="49538" rtlCol="0" anchor="ctr"/>
          <a:lstStyle/>
          <a:p>
            <a:endParaRPr lang="zh-TW" altLang="en-US"/>
          </a:p>
        </p:txBody>
      </p:sp>
      <p:sp>
        <p:nvSpPr>
          <p:cNvPr id="5" name="備忘稿版面配置區 4"/>
          <p:cNvSpPr>
            <a:spLocks noGrp="1"/>
          </p:cNvSpPr>
          <p:nvPr>
            <p:ph type="body" sz="quarter" idx="3"/>
          </p:nvPr>
        </p:nvSpPr>
        <p:spPr>
          <a:xfrm>
            <a:off x="710407" y="4925408"/>
            <a:ext cx="5683250" cy="4029879"/>
          </a:xfrm>
          <a:prstGeom prst="rect">
            <a:avLst/>
          </a:prstGeom>
        </p:spPr>
        <p:txBody>
          <a:bodyPr vert="horz" lIns="99075" tIns="49538" rIns="99075" bIns="49538"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1" y="9721108"/>
            <a:ext cx="3078427" cy="513507"/>
          </a:xfrm>
          <a:prstGeom prst="rect">
            <a:avLst/>
          </a:prstGeom>
        </p:spPr>
        <p:txBody>
          <a:bodyPr vert="horz" lIns="99075" tIns="49538" rIns="99075" bIns="49538" rtlCol="0" anchor="b"/>
          <a:lstStyle>
            <a:lvl1pPr algn="l">
              <a:defRPr sz="1300"/>
            </a:lvl1pPr>
          </a:lstStyle>
          <a:p>
            <a:endParaRPr lang="zh-TW" altLang="en-US"/>
          </a:p>
        </p:txBody>
      </p:sp>
      <p:sp>
        <p:nvSpPr>
          <p:cNvPr id="7" name="投影片編號版面配置區 6"/>
          <p:cNvSpPr>
            <a:spLocks noGrp="1"/>
          </p:cNvSpPr>
          <p:nvPr>
            <p:ph type="sldNum" sz="quarter" idx="5"/>
          </p:nvPr>
        </p:nvSpPr>
        <p:spPr>
          <a:xfrm>
            <a:off x="4023993" y="9721108"/>
            <a:ext cx="3078427" cy="513507"/>
          </a:xfrm>
          <a:prstGeom prst="rect">
            <a:avLst/>
          </a:prstGeom>
        </p:spPr>
        <p:txBody>
          <a:bodyPr vert="horz" lIns="99075" tIns="49538" rIns="99075" bIns="49538" rtlCol="0" anchor="b"/>
          <a:lstStyle>
            <a:lvl1pPr algn="r">
              <a:defRPr sz="1300"/>
            </a:lvl1pPr>
          </a:lstStyle>
          <a:p>
            <a:fld id="{8BFDFD37-6285-427A-8C0D-E20183607680}" type="slidenum">
              <a:rPr lang="zh-TW" altLang="en-US" smtClean="0"/>
              <a:t>‹#›</a:t>
            </a:fld>
            <a:endParaRPr lang="zh-TW" altLang="en-US"/>
          </a:p>
        </p:txBody>
      </p:sp>
    </p:spTree>
    <p:extLst>
      <p:ext uri="{BB962C8B-B14F-4D97-AF65-F5344CB8AC3E}">
        <p14:creationId xmlns:p14="http://schemas.microsoft.com/office/powerpoint/2010/main" val="2304660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1</a:t>
            </a:fld>
            <a:endParaRPr lang="zh-TW" altLang="en-US"/>
          </a:p>
        </p:txBody>
      </p:sp>
    </p:spTree>
    <p:extLst>
      <p:ext uri="{BB962C8B-B14F-4D97-AF65-F5344CB8AC3E}">
        <p14:creationId xmlns:p14="http://schemas.microsoft.com/office/powerpoint/2010/main" val="2000978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在熱泵功率消耗的估算方面，</a:t>
            </a:r>
            <a:r>
              <a:rPr lang="en-US" altLang="zh-TW" dirty="0"/>
              <a:t>Nogaja</a:t>
            </a:r>
            <a:r>
              <a:rPr lang="zh-TW" altLang="en-US" dirty="0"/>
              <a:t>等人在</a:t>
            </a:r>
            <a:r>
              <a:rPr lang="en-US" altLang="zh-TW" dirty="0"/>
              <a:t>《</a:t>
            </a:r>
            <a:r>
              <a:rPr lang="en-US" altLang="zh-TW" dirty="0" err="1"/>
              <a:t>AIChE</a:t>
            </a:r>
            <a:r>
              <a:rPr lang="en-US" altLang="zh-TW" dirty="0"/>
              <a:t> Journal》</a:t>
            </a:r>
            <a:r>
              <a:rPr lang="zh-TW" altLang="en-US" dirty="0"/>
              <a:t>發表研究指出，傳統焓分析法於多熱源、多熱槽或熱負荷與溫差不對稱條件下，估算熱泵功耗常出現顯著誤差。為此，提出基於卡諾循環的最小熱泵功耗模型（</a:t>
            </a:r>
            <a:r>
              <a:rPr lang="en-US" altLang="zh-TW" dirty="0"/>
              <a:t>Minimum Heat Pump Work Model, MHPWM</a:t>
            </a:r>
            <a:r>
              <a:rPr lang="zh-TW" altLang="en-US" dirty="0"/>
              <a:t>），提供與實際運行條件更一致之理論最低功耗估算方法。 依據熱泵操作環境及熱源／熱槽配置，熱泵系統可分為四類：</a:t>
            </a:r>
            <a:r>
              <a:rPr lang="en-US" altLang="zh-TW" dirty="0"/>
              <a:t>(1)</a:t>
            </a:r>
            <a:r>
              <a:rPr lang="zh-TW" altLang="en-US" dirty="0"/>
              <a:t>熱源充足之高溫系統，冷凝器熱能足以驅動再沸器負荷；</a:t>
            </a:r>
            <a:r>
              <a:rPr lang="en-US" altLang="zh-TW" dirty="0"/>
              <a:t>(2)</a:t>
            </a:r>
            <a:r>
              <a:rPr lang="zh-TW" altLang="en-US" dirty="0"/>
              <a:t>熱源不足之高溫系統，需額外從環境提取熱量補足再沸器負荷；</a:t>
            </a:r>
            <a:r>
              <a:rPr lang="en-US" altLang="zh-TW" dirty="0"/>
              <a:t>(3)</a:t>
            </a:r>
            <a:r>
              <a:rPr lang="zh-TW" altLang="en-US" dirty="0"/>
              <a:t>熱槽容量充足之低溫系統，主要目標為冷凝器熱量去除，且再沸器負荷較小；</a:t>
            </a:r>
            <a:r>
              <a:rPr lang="en-US" altLang="zh-TW" dirty="0"/>
              <a:t>(4)</a:t>
            </a:r>
            <a:r>
              <a:rPr lang="zh-TW" altLang="en-US" dirty="0"/>
              <a:t>熱槽容量不足之低溫系統，部分多餘熱量需釋放至外部環境，造成能量浪費。 本研究模擬之四種</a:t>
            </a:r>
            <a:r>
              <a:rPr lang="en-US" altLang="zh-TW" dirty="0"/>
              <a:t>IPA</a:t>
            </a:r>
            <a:r>
              <a:rPr lang="zh-TW" altLang="en-US" dirty="0"/>
              <a:t>回收製程分別對應上述分類：</a:t>
            </a:r>
            <a:r>
              <a:rPr lang="en-US" altLang="zh-TW" dirty="0"/>
              <a:t>(1) DIPE_AD</a:t>
            </a:r>
            <a:r>
              <a:rPr lang="zh-TW" altLang="en-US" dirty="0"/>
              <a:t>屬於第二類；</a:t>
            </a:r>
            <a:r>
              <a:rPr lang="en-US" altLang="zh-TW" dirty="0"/>
              <a:t>(2) </a:t>
            </a:r>
            <a:r>
              <a:rPr lang="en-US" altLang="zh-TW" dirty="0" err="1"/>
              <a:t>CyH_AD</a:t>
            </a:r>
            <a:r>
              <a:rPr lang="zh-TW" altLang="en-US" dirty="0"/>
              <a:t>屬於第一及第二類；</a:t>
            </a:r>
            <a:r>
              <a:rPr lang="en-US" altLang="zh-TW" dirty="0"/>
              <a:t>(3) DMSO_ED</a:t>
            </a:r>
            <a:r>
              <a:rPr lang="zh-TW" altLang="en-US" dirty="0"/>
              <a:t>與</a:t>
            </a:r>
            <a:r>
              <a:rPr lang="en-US" altLang="zh-TW" dirty="0"/>
              <a:t>DMSO_ED+HI</a:t>
            </a:r>
            <a:r>
              <a:rPr lang="zh-TW" altLang="en-US" dirty="0"/>
              <a:t>皆屬第二類。 本研究基於</a:t>
            </a:r>
            <a:r>
              <a:rPr lang="en-US" altLang="zh-TW" dirty="0"/>
              <a:t>Nogaja</a:t>
            </a:r>
            <a:r>
              <a:rPr lang="zh-TW" altLang="en-US" dirty="0"/>
              <a:t>等人提出之</a:t>
            </a:r>
            <a:r>
              <a:rPr lang="en-US" altLang="zh-TW" dirty="0"/>
              <a:t>MHPWM</a:t>
            </a:r>
            <a:r>
              <a:rPr lang="zh-TW" altLang="en-US" dirty="0"/>
              <a:t>理論，重新估算各熱泵系統理論最小壓縮功耗，並與</a:t>
            </a:r>
            <a:r>
              <a:rPr lang="en-US" altLang="zh-TW" dirty="0"/>
              <a:t>Aspen Plus</a:t>
            </a:r>
            <a:r>
              <a:rPr lang="zh-TW" altLang="en-US" dirty="0"/>
              <a:t>穩態模擬所得實際功耗進行比較，期望建立更符合實務的能效評估基礎，促進後續系統設計與能源優化。</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12</a:t>
            </a:fld>
            <a:endParaRPr lang="zh-TW" altLang="en-US"/>
          </a:p>
        </p:txBody>
      </p:sp>
    </p:spTree>
    <p:extLst>
      <p:ext uri="{BB962C8B-B14F-4D97-AF65-F5344CB8AC3E}">
        <p14:creationId xmlns:p14="http://schemas.microsoft.com/office/powerpoint/2010/main" val="3457323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表格中列出多種</a:t>
            </a:r>
            <a:r>
              <a:rPr lang="en-US" altLang="zh-TW" dirty="0"/>
              <a:t>SGHP</a:t>
            </a:r>
            <a:r>
              <a:rPr lang="zh-TW" altLang="en-US" dirty="0"/>
              <a:t>工作流體及其應用條件，並指出不同系統的</a:t>
            </a:r>
            <a:r>
              <a:rPr lang="en-US" altLang="zh-TW" dirty="0"/>
              <a:t>COP</a:t>
            </a:r>
            <a:r>
              <a:rPr lang="zh-TW" altLang="en-US" dirty="0"/>
              <a:t>值與蒸汽溫度範圍。以本研究選用的</a:t>
            </a:r>
            <a:r>
              <a:rPr lang="en-US" altLang="zh-TW" dirty="0"/>
              <a:t>EPCON</a:t>
            </a:r>
            <a:r>
              <a:rPr lang="zh-TW" altLang="en-US" dirty="0"/>
              <a:t>之</a:t>
            </a:r>
            <a:r>
              <a:rPr lang="en-US" altLang="zh-TW" dirty="0"/>
              <a:t>MVR</a:t>
            </a:r>
            <a:r>
              <a:rPr lang="zh-TW" altLang="en-US" dirty="0"/>
              <a:t>熱泵為例，在低至中溫</a:t>
            </a:r>
            <a:r>
              <a:rPr lang="en-US" altLang="zh-TW" dirty="0"/>
              <a:t>(&lt;150°C)</a:t>
            </a:r>
            <a:r>
              <a:rPr lang="zh-TW" altLang="en-US" dirty="0"/>
              <a:t>應用中</a:t>
            </a:r>
            <a:r>
              <a:rPr lang="en-US" altLang="zh-TW" dirty="0"/>
              <a:t>COP</a:t>
            </a:r>
            <a:r>
              <a:rPr lang="zh-TW" altLang="en-US" dirty="0"/>
              <a:t>約為</a:t>
            </a:r>
            <a:r>
              <a:rPr lang="en-US" altLang="zh-TW" dirty="0"/>
              <a:t>5.5</a:t>
            </a:r>
            <a:r>
              <a:rPr lang="zh-TW" altLang="en-US" dirty="0"/>
              <a:t>；</a:t>
            </a:r>
            <a:r>
              <a:rPr lang="en-US" altLang="zh-TW" dirty="0"/>
              <a:t>Spilling</a:t>
            </a:r>
            <a:r>
              <a:rPr lang="zh-TW" altLang="en-US" dirty="0"/>
              <a:t>蒸汽壓縮機可將蒸汽溫度升至</a:t>
            </a:r>
            <a:r>
              <a:rPr lang="en-US" altLang="zh-TW" dirty="0"/>
              <a:t>250°C</a:t>
            </a:r>
            <a:r>
              <a:rPr lang="zh-TW" altLang="en-US" dirty="0"/>
              <a:t>，</a:t>
            </a:r>
            <a:r>
              <a:rPr lang="en-US" altLang="zh-TW" dirty="0"/>
              <a:t>COP</a:t>
            </a:r>
            <a:r>
              <a:rPr lang="zh-TW" altLang="en-US" dirty="0"/>
              <a:t>約為</a:t>
            </a:r>
            <a:r>
              <a:rPr lang="en-US" altLang="zh-TW" dirty="0"/>
              <a:t>3.5</a:t>
            </a:r>
            <a:r>
              <a:rPr lang="zh-TW" altLang="en-US" dirty="0"/>
              <a:t>。高於</a:t>
            </a:r>
            <a:r>
              <a:rPr lang="en-US" altLang="zh-TW" dirty="0"/>
              <a:t>250°C</a:t>
            </a:r>
            <a:r>
              <a:rPr lang="zh-TW" altLang="en-US" dirty="0"/>
              <a:t>的蒸汽生成則需兩種</a:t>
            </a:r>
            <a:r>
              <a:rPr lang="en-US" altLang="zh-TW" dirty="0"/>
              <a:t>SGHP</a:t>
            </a:r>
            <a:r>
              <a:rPr lang="zh-TW" altLang="en-US" dirty="0"/>
              <a:t>串聯級聯，其綜合</a:t>
            </a:r>
            <a:r>
              <a:rPr lang="en-US" altLang="zh-TW" dirty="0"/>
              <a:t>COP</a:t>
            </a:r>
            <a:r>
              <a:rPr lang="zh-TW" altLang="en-US" dirty="0"/>
              <a:t>約為</a:t>
            </a:r>
            <a:r>
              <a:rPr lang="en-US" altLang="zh-TW" dirty="0"/>
              <a:t>2.1</a:t>
            </a:r>
            <a:r>
              <a:rPr lang="zh-TW" altLang="en-US" dirty="0"/>
              <a:t>。本研究於</a:t>
            </a:r>
            <a:r>
              <a:rPr lang="en-US" altLang="zh-TW" dirty="0"/>
              <a:t>SGHP</a:t>
            </a:r>
            <a:r>
              <a:rPr lang="zh-TW" altLang="en-US" dirty="0"/>
              <a:t>系統分析中，對低於</a:t>
            </a:r>
            <a:r>
              <a:rPr lang="en-US" altLang="zh-TW" dirty="0"/>
              <a:t>150°C</a:t>
            </a:r>
            <a:r>
              <a:rPr lang="zh-TW" altLang="en-US" dirty="0"/>
              <a:t>的蒸汽使用</a:t>
            </a:r>
            <a:r>
              <a:rPr lang="en-US" altLang="zh-TW" dirty="0"/>
              <a:t>COP=5.5</a:t>
            </a:r>
            <a:r>
              <a:rPr lang="zh-TW" altLang="en-US" dirty="0"/>
              <a:t>（如</a:t>
            </a:r>
            <a:r>
              <a:rPr lang="en-US" altLang="zh-TW" dirty="0"/>
              <a:t>DIPE_AD</a:t>
            </a:r>
            <a:r>
              <a:rPr lang="zh-TW" altLang="en-US" dirty="0"/>
              <a:t>與</a:t>
            </a:r>
            <a:r>
              <a:rPr lang="en-US" altLang="zh-TW" dirty="0" err="1"/>
              <a:t>CyH_AD</a:t>
            </a:r>
            <a:r>
              <a:rPr lang="zh-TW" altLang="en-US" dirty="0"/>
              <a:t>），對高於</a:t>
            </a:r>
            <a:r>
              <a:rPr lang="en-US" altLang="zh-TW" dirty="0"/>
              <a:t>150°C</a:t>
            </a:r>
            <a:r>
              <a:rPr lang="zh-TW" altLang="en-US" dirty="0"/>
              <a:t>則使用估算</a:t>
            </a:r>
            <a:r>
              <a:rPr lang="en-US" altLang="zh-TW" dirty="0"/>
              <a:t>COP=2.1</a:t>
            </a:r>
            <a:r>
              <a:rPr lang="zh-TW" altLang="en-US" dirty="0"/>
              <a:t>（如</a:t>
            </a:r>
            <a:r>
              <a:rPr lang="en-US" altLang="zh-TW" dirty="0"/>
              <a:t>DMSO_ED</a:t>
            </a:r>
            <a:r>
              <a:rPr lang="zh-TW" altLang="en-US" dirty="0"/>
              <a:t>及</a:t>
            </a:r>
            <a:r>
              <a:rPr lang="en-US" altLang="zh-TW" dirty="0"/>
              <a:t>DMSO_ED+HI</a:t>
            </a:r>
            <a:r>
              <a:rPr lang="zh-TW" altLang="en-US" dirty="0"/>
              <a:t>）。總體而言，</a:t>
            </a:r>
            <a:r>
              <a:rPr lang="en-US" altLang="zh-TW" dirty="0"/>
              <a:t>SGHP</a:t>
            </a:r>
            <a:r>
              <a:rPr lang="zh-TW" altLang="en-US" dirty="0"/>
              <a:t>在能源效率、減碳及經濟性方面展現卓越潛力。隨著再生能源滲透率提升及全球碳中和推動，</a:t>
            </a:r>
            <a:r>
              <a:rPr lang="en-US" altLang="zh-TW" dirty="0"/>
              <a:t>SGHP</a:t>
            </a:r>
            <a:r>
              <a:rPr lang="zh-TW" altLang="en-US" dirty="0"/>
              <a:t>技術將成為工業蒸汽供應的重要替代方案。未來研究應著重於替代冷媒、模組化設計及智慧控制策略，以提升系統適應性及運行效率，加速產業應用。</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13</a:t>
            </a:fld>
            <a:endParaRPr lang="zh-TW" altLang="en-US"/>
          </a:p>
        </p:txBody>
      </p:sp>
    </p:spTree>
    <p:extLst>
      <p:ext uri="{BB962C8B-B14F-4D97-AF65-F5344CB8AC3E}">
        <p14:creationId xmlns:p14="http://schemas.microsoft.com/office/powerpoint/2010/main" val="10674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異丙醇（</a:t>
            </a:r>
            <a:r>
              <a:rPr lang="en-US" altLang="zh-TW" dirty="0"/>
              <a:t>IPA</a:t>
            </a:r>
            <a:r>
              <a:rPr lang="zh-TW" altLang="en-US" dirty="0"/>
              <a:t>）是重要的工業溶劑，廣泛應用於電子製程及製藥產業。然而，異丙醇的回收製程能耗甚高，導致顯著的碳排放問題。傳統蒸餾系統的熱能效率普遍偏低，能源消耗龐大，已難以滿足當前碳中和與永續發展的嚴格要求。在此背景下，電氣化與熱泵技術成為工業製程減碳的關鍵策略，能有效降低能源使用與碳排放，提升製程的環境友善度。本研究透過蒸餾製程模擬，系統性評估熱泵輔助蒸餾（</a:t>
            </a:r>
            <a:r>
              <a:rPr lang="en-US" altLang="zh-TW" dirty="0"/>
              <a:t>HPAD</a:t>
            </a:r>
            <a:r>
              <a:rPr lang="zh-TW" altLang="en-US" dirty="0"/>
              <a:t>）及蒸汽熱泵（</a:t>
            </a:r>
            <a:r>
              <a:rPr lang="en-US" altLang="zh-TW" dirty="0"/>
              <a:t>SGHP</a:t>
            </a:r>
            <a:r>
              <a:rPr lang="zh-TW" altLang="en-US" dirty="0"/>
              <a:t>）兩大電氣化方案於異丙醇回收中的節能減碳潛力與經濟效益，期望為工業製程轉型提供具體依據與參考。</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14</a:t>
            </a:fld>
            <a:endParaRPr lang="zh-TW" altLang="en-US"/>
          </a:p>
        </p:txBody>
      </p:sp>
    </p:spTree>
    <p:extLst>
      <p:ext uri="{BB962C8B-B14F-4D97-AF65-F5344CB8AC3E}">
        <p14:creationId xmlns:p14="http://schemas.microsoft.com/office/powerpoint/2010/main" val="3137228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本章節建立經濟分析之完整基礎，詳細說明異丙醇回收製程中，針對電氣化減碳策略所需的能源成本與相關碳排放因子的估算方法。</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15</a:t>
            </a:fld>
            <a:endParaRPr lang="zh-TW" altLang="en-US"/>
          </a:p>
        </p:txBody>
      </p:sp>
    </p:spTree>
    <p:extLst>
      <p:ext uri="{BB962C8B-B14F-4D97-AF65-F5344CB8AC3E}">
        <p14:creationId xmlns:p14="http://schemas.microsoft.com/office/powerpoint/2010/main" val="1189338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本研究經濟分析之主要假設與條件如下：分析範圍涵蓋</a:t>
            </a:r>
            <a:r>
              <a:rPr lang="en-US" altLang="zh-TW" dirty="0"/>
              <a:t>2023</a:t>
            </a:r>
            <a:r>
              <a:rPr lang="zh-TW" altLang="en-US" dirty="0"/>
              <a:t>至</a:t>
            </a:r>
            <a:r>
              <a:rPr lang="en-US" altLang="zh-TW" dirty="0"/>
              <a:t>2024</a:t>
            </a:r>
            <a:r>
              <a:rPr lang="zh-TW" altLang="en-US" dirty="0"/>
              <a:t>年間臺灣地區之能源市場數據與工業用能價格。所有價格與二氧化碳排放因子均取自權威機構，包括臺灣電力公司、經濟部能源局及國際再生能源署（</a:t>
            </a:r>
            <a:r>
              <a:rPr lang="en-US" altLang="zh-TW" dirty="0"/>
              <a:t>IRENA</a:t>
            </a:r>
            <a:r>
              <a:rPr lang="zh-TW" altLang="en-US" dirty="0"/>
              <a:t>），並參考政府間氣候變遷專門委員會（</a:t>
            </a:r>
            <a:r>
              <a:rPr lang="en-US" altLang="zh-TW" dirty="0"/>
              <a:t>IPCC</a:t>
            </a:r>
            <a:r>
              <a:rPr lang="zh-TW" altLang="en-US" dirty="0"/>
              <a:t>）及國際期刊之相關文獻。成本以美元計價，排放以二氧化碳當量公斤每小時表示，匯率以</a:t>
            </a:r>
            <a:r>
              <a:rPr lang="en-US" altLang="zh-TW" dirty="0"/>
              <a:t>1</a:t>
            </a:r>
            <a:r>
              <a:rPr lang="zh-TW" altLang="en-US" dirty="0"/>
              <a:t>美元約合</a:t>
            </a:r>
            <a:r>
              <a:rPr lang="en-US" altLang="zh-TW" dirty="0"/>
              <a:t>30</a:t>
            </a:r>
            <a:r>
              <a:rPr lang="zh-TW" altLang="en-US" dirty="0"/>
              <a:t>新臺幣計算。熱能轉換效率則以鍋爐熱效率</a:t>
            </a:r>
            <a:r>
              <a:rPr lang="en-US" altLang="zh-TW" dirty="0"/>
              <a:t>65%</a:t>
            </a:r>
            <a:r>
              <a:rPr lang="zh-TW" altLang="en-US" dirty="0"/>
              <a:t>為基準。在原料燃料或電力轉換為可用熱能時，考量鍋爐效率修正能源成本與排放因子。此外，操作維護成本（</a:t>
            </a:r>
            <a:r>
              <a:rPr lang="en-US" altLang="zh-TW" dirty="0"/>
              <a:t>O&amp;M</a:t>
            </a:r>
            <a:r>
              <a:rPr lang="zh-TW" altLang="en-US" dirty="0"/>
              <a:t>）包含例行維修、檢修人力、設備折舊與保險費用，依據臺電、能源局及業界平均數據納入總成本計算。</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16</a:t>
            </a:fld>
            <a:endParaRPr lang="zh-TW" altLang="en-US"/>
          </a:p>
        </p:txBody>
      </p:sp>
    </p:spTree>
    <p:extLst>
      <p:ext uri="{BB962C8B-B14F-4D97-AF65-F5344CB8AC3E}">
        <p14:creationId xmlns:p14="http://schemas.microsoft.com/office/powerpoint/2010/main" val="1213781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具體各能源來源計算如下：</a:t>
            </a:r>
            <a:r>
              <a:rPr lang="en-US" altLang="zh-TW" dirty="0"/>
              <a:t>(</a:t>
            </a:r>
            <a:r>
              <a:rPr lang="zh-TW" altLang="en-US" dirty="0"/>
              <a:t>一</a:t>
            </a:r>
            <a:r>
              <a:rPr lang="en-US" altLang="zh-TW" dirty="0"/>
              <a:t>) </a:t>
            </a:r>
            <a:r>
              <a:rPr lang="zh-TW" altLang="en-US" dirty="0"/>
              <a:t>煤炭產熱成本與排放：以進口動力煤</a:t>
            </a:r>
            <a:r>
              <a:rPr lang="en-US" altLang="zh-TW" dirty="0"/>
              <a:t>120</a:t>
            </a:r>
            <a:r>
              <a:rPr lang="zh-TW" altLang="en-US" dirty="0"/>
              <a:t>美元</a:t>
            </a:r>
            <a:r>
              <a:rPr lang="en-US" altLang="zh-TW" dirty="0"/>
              <a:t>/</a:t>
            </a:r>
            <a:r>
              <a:rPr lang="zh-TW" altLang="en-US" dirty="0"/>
              <a:t>噸計，熱值約</a:t>
            </a:r>
            <a:r>
              <a:rPr lang="en-US" altLang="zh-TW" dirty="0"/>
              <a:t>7,000 kWh/</a:t>
            </a:r>
            <a:r>
              <a:rPr lang="zh-TW" altLang="en-US" dirty="0"/>
              <a:t>噸，修正鍋爐效率後，熱能單價約</a:t>
            </a:r>
            <a:r>
              <a:rPr lang="en-US" altLang="zh-TW" dirty="0"/>
              <a:t>0.03</a:t>
            </a:r>
            <a:r>
              <a:rPr lang="zh-TW" altLang="en-US" dirty="0"/>
              <a:t>美元</a:t>
            </a:r>
            <a:r>
              <a:rPr lang="en-US" altLang="zh-TW" dirty="0"/>
              <a:t>/kWh</a:t>
            </a:r>
            <a:r>
              <a:rPr lang="zh-TW" altLang="en-US" dirty="0"/>
              <a:t>，二氧化碳排放約</a:t>
            </a:r>
            <a:r>
              <a:rPr lang="en-US" altLang="zh-TW" dirty="0"/>
              <a:t>0.55 kgCO2/kWh</a:t>
            </a:r>
            <a:r>
              <a:rPr lang="zh-TW" altLang="en-US" dirty="0"/>
              <a:t>。</a:t>
            </a:r>
            <a:r>
              <a:rPr lang="en-US" altLang="zh-TW" dirty="0"/>
              <a:t>(</a:t>
            </a:r>
            <a:r>
              <a:rPr lang="zh-TW" altLang="en-US" dirty="0"/>
              <a:t>二</a:t>
            </a:r>
            <a:r>
              <a:rPr lang="en-US" altLang="zh-TW" dirty="0"/>
              <a:t>) </a:t>
            </a:r>
            <a:r>
              <a:rPr lang="zh-TW" altLang="en-US" dirty="0"/>
              <a:t>液化天然氣（</a:t>
            </a:r>
            <a:r>
              <a:rPr lang="en-US" altLang="zh-TW" dirty="0"/>
              <a:t>LNG</a:t>
            </a:r>
            <a:r>
              <a:rPr lang="zh-TW" altLang="en-US" dirty="0"/>
              <a:t>）產熱成本與排放：</a:t>
            </a:r>
            <a:r>
              <a:rPr lang="en-US" altLang="zh-TW" dirty="0"/>
              <a:t>LNG</a:t>
            </a:r>
            <a:r>
              <a:rPr lang="zh-TW" altLang="en-US" dirty="0"/>
              <a:t>價格約</a:t>
            </a:r>
            <a:r>
              <a:rPr lang="en-US" altLang="zh-TW" dirty="0"/>
              <a:t>14</a:t>
            </a:r>
            <a:r>
              <a:rPr lang="zh-TW" altLang="en-US" dirty="0"/>
              <a:t>美元</a:t>
            </a:r>
            <a:r>
              <a:rPr lang="en-US" altLang="zh-TW" dirty="0"/>
              <a:t>/MMBtu</a:t>
            </a:r>
            <a:r>
              <a:rPr lang="zh-TW" altLang="en-US" dirty="0"/>
              <a:t>，折算熱能單價約</a:t>
            </a:r>
            <a:r>
              <a:rPr lang="en-US" altLang="zh-TW" dirty="0"/>
              <a:t>0.08</a:t>
            </a:r>
            <a:r>
              <a:rPr lang="zh-TW" altLang="en-US" dirty="0"/>
              <a:t>美元</a:t>
            </a:r>
            <a:r>
              <a:rPr lang="en-US" altLang="zh-TW" dirty="0"/>
              <a:t>/kWh</a:t>
            </a:r>
            <a:r>
              <a:rPr lang="zh-TW" altLang="en-US" dirty="0"/>
              <a:t>，二氧化碳排放約</a:t>
            </a:r>
            <a:r>
              <a:rPr lang="en-US" altLang="zh-TW" dirty="0"/>
              <a:t>0.32 kgCO$_2$/kWh</a:t>
            </a:r>
            <a:r>
              <a:rPr lang="zh-TW" altLang="en-US" dirty="0"/>
              <a:t>。</a:t>
            </a:r>
            <a:r>
              <a:rPr lang="en-US" altLang="zh-TW" dirty="0"/>
              <a:t>(</a:t>
            </a:r>
            <a:r>
              <a:rPr lang="zh-TW" altLang="en-US" dirty="0"/>
              <a:t>三</a:t>
            </a:r>
            <a:r>
              <a:rPr lang="en-US" altLang="zh-TW" dirty="0"/>
              <a:t>) </a:t>
            </a:r>
            <a:r>
              <a:rPr lang="zh-TW" altLang="en-US" dirty="0"/>
              <a:t>再生能源電力（風力）：電價約</a:t>
            </a:r>
            <a:r>
              <a:rPr lang="en-US" altLang="zh-TW" dirty="0"/>
              <a:t>0.055</a:t>
            </a:r>
            <a:r>
              <a:rPr lang="zh-TW" altLang="en-US" dirty="0"/>
              <a:t>美元</a:t>
            </a:r>
            <a:r>
              <a:rPr lang="en-US" altLang="zh-TW" dirty="0"/>
              <a:t>/kWh</a:t>
            </a:r>
            <a:r>
              <a:rPr lang="zh-TW" altLang="en-US" dirty="0"/>
              <a:t>，生命周期排放約</a:t>
            </a:r>
            <a:r>
              <a:rPr lang="en-US" altLang="zh-TW" dirty="0"/>
              <a:t>0.10 kgCO2e/kWh</a:t>
            </a:r>
            <a:r>
              <a:rPr lang="zh-TW" altLang="en-US" dirty="0"/>
              <a:t>。</a:t>
            </a:r>
            <a:r>
              <a:rPr lang="en-US" altLang="zh-TW" dirty="0"/>
              <a:t>(</a:t>
            </a:r>
            <a:r>
              <a:rPr lang="zh-TW" altLang="en-US" dirty="0"/>
              <a:t>四</a:t>
            </a:r>
            <a:r>
              <a:rPr lang="en-US" altLang="zh-TW" dirty="0"/>
              <a:t>) </a:t>
            </a:r>
            <a:r>
              <a:rPr lang="zh-TW" altLang="en-US" dirty="0"/>
              <a:t>小型模組核能（</a:t>
            </a:r>
            <a:r>
              <a:rPr lang="en-US" altLang="zh-TW" dirty="0"/>
              <a:t>SMR</a:t>
            </a:r>
            <a:r>
              <a:rPr lang="zh-TW" altLang="en-US" dirty="0"/>
              <a:t>）：電價約</a:t>
            </a:r>
            <a:r>
              <a:rPr lang="en-US" altLang="zh-TW" dirty="0"/>
              <a:t>0.095</a:t>
            </a:r>
            <a:r>
              <a:rPr lang="zh-TW" altLang="en-US" dirty="0"/>
              <a:t>美元</a:t>
            </a:r>
            <a:r>
              <a:rPr lang="en-US" altLang="zh-TW" dirty="0"/>
              <a:t>/kWh</a:t>
            </a:r>
            <a:r>
              <a:rPr lang="zh-TW" altLang="en-US" dirty="0"/>
              <a:t>，生命周期排放約</a:t>
            </a:r>
            <a:r>
              <a:rPr lang="en-US" altLang="zh-TW" dirty="0"/>
              <a:t>0.01 kgCO2e/kWh</a:t>
            </a:r>
            <a:r>
              <a:rPr lang="zh-TW" altLang="en-US" dirty="0"/>
              <a:t>。</a:t>
            </a:r>
            <a:r>
              <a:rPr lang="en-US" altLang="zh-TW" dirty="0"/>
              <a:t>(</a:t>
            </a:r>
            <a:r>
              <a:rPr lang="zh-TW" altLang="en-US" dirty="0"/>
              <a:t>五</a:t>
            </a:r>
            <a:r>
              <a:rPr lang="en-US" altLang="zh-TW" dirty="0"/>
              <a:t>) </a:t>
            </a:r>
            <a:r>
              <a:rPr lang="zh-TW" altLang="en-US" dirty="0"/>
              <a:t>台灣電網電力：工業電價約</a:t>
            </a:r>
            <a:r>
              <a:rPr lang="en-US" altLang="zh-TW" dirty="0"/>
              <a:t>0.143</a:t>
            </a:r>
            <a:r>
              <a:rPr lang="zh-TW" altLang="en-US" dirty="0"/>
              <a:t>美元</a:t>
            </a:r>
            <a:r>
              <a:rPr lang="en-US" altLang="zh-TW" dirty="0"/>
              <a:t>/kWh</a:t>
            </a:r>
            <a:r>
              <a:rPr lang="zh-TW" altLang="en-US" dirty="0"/>
              <a:t>，平均碳排放因子約</a:t>
            </a:r>
            <a:r>
              <a:rPr lang="en-US" altLang="zh-TW" dirty="0"/>
              <a:t>0.50 kgCO2e/kWh</a:t>
            </a:r>
            <a:r>
              <a:rPr lang="zh-TW" altLang="en-US" dirty="0"/>
              <a:t>。以上數據彙整於表格中，為後續能源成本與碳排放分析提供基礎依據。</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17</a:t>
            </a:fld>
            <a:endParaRPr lang="zh-TW" altLang="en-US"/>
          </a:p>
        </p:txBody>
      </p:sp>
    </p:spTree>
    <p:extLst>
      <p:ext uri="{BB962C8B-B14F-4D97-AF65-F5344CB8AC3E}">
        <p14:creationId xmlns:p14="http://schemas.microsoft.com/office/powerpoint/2010/main" val="4278286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本節介紹以二異丙醚（</a:t>
            </a:r>
            <a:r>
              <a:rPr lang="en-US" altLang="zh-TW" dirty="0"/>
              <a:t>DIPE</a:t>
            </a:r>
            <a:r>
              <a:rPr lang="zh-TW" altLang="en-US" dirty="0"/>
              <a:t>）作為共沸劑之共沸蒸餾過程電氣化研究。透過模擬分析探討</a:t>
            </a:r>
            <a:r>
              <a:rPr lang="en-US" altLang="zh-TW" dirty="0"/>
              <a:t>DIPE</a:t>
            </a:r>
            <a:r>
              <a:rPr lang="zh-TW" altLang="en-US" dirty="0"/>
              <a:t>輔助共沸蒸餾系統在異丙醇純化製程中的應用潛力與能源效益，旨在評估其在推動製程電氣化與節能減碳方面的可行性及優勢。</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18</a:t>
            </a:fld>
            <a:endParaRPr lang="zh-TW" altLang="en-US"/>
          </a:p>
        </p:txBody>
      </p:sp>
    </p:spTree>
    <p:extLst>
      <p:ext uri="{BB962C8B-B14F-4D97-AF65-F5344CB8AC3E}">
        <p14:creationId xmlns:p14="http://schemas.microsoft.com/office/powerpoint/2010/main" val="576303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本研究利用</a:t>
            </a:r>
            <a:r>
              <a:rPr lang="en-US" altLang="zh-TW" dirty="0"/>
              <a:t>Aspen Plus</a:t>
            </a:r>
            <a:r>
              <a:rPr lang="zh-TW" altLang="en-US" dirty="0"/>
              <a:t>資料庫中既有的二異丙醚</a:t>
            </a:r>
            <a:r>
              <a:rPr lang="en-US" altLang="zh-TW" dirty="0"/>
              <a:t>(DIPE)</a:t>
            </a:r>
            <a:r>
              <a:rPr lang="zh-TW" altLang="en-US" dirty="0"/>
              <a:t>、異丙醇</a:t>
            </a:r>
            <a:r>
              <a:rPr lang="en-US" altLang="zh-TW" dirty="0"/>
              <a:t>(IPA)</a:t>
            </a:r>
            <a:r>
              <a:rPr lang="zh-TW" altLang="en-US" dirty="0"/>
              <a:t>及水組件資料，建立模擬系統組成清單。各組件之分子式、分子量與常壓沸點如表所示，</a:t>
            </a:r>
            <a:r>
              <a:rPr lang="en-US" altLang="zh-TW" dirty="0"/>
              <a:t>DIPE</a:t>
            </a:r>
            <a:r>
              <a:rPr lang="zh-TW" altLang="en-US" dirty="0"/>
              <a:t>分子式為</a:t>
            </a:r>
            <a:r>
              <a:rPr lang="en-US" altLang="zh-TW" dirty="0"/>
              <a:t>C6H14O</a:t>
            </a:r>
            <a:r>
              <a:rPr lang="zh-TW" altLang="en-US" dirty="0"/>
              <a:t>，分子量</a:t>
            </a:r>
            <a:r>
              <a:rPr lang="en-US" altLang="zh-TW" dirty="0"/>
              <a:t>102.18 g/mol</a:t>
            </a:r>
            <a:r>
              <a:rPr lang="zh-TW" altLang="en-US" dirty="0"/>
              <a:t>，沸點</a:t>
            </a:r>
            <a:r>
              <a:rPr lang="en-US" altLang="zh-TW" dirty="0"/>
              <a:t>68.5°C</a:t>
            </a:r>
            <a:r>
              <a:rPr lang="zh-TW" altLang="en-US" dirty="0"/>
              <a:t>；</a:t>
            </a:r>
            <a:r>
              <a:rPr lang="en-US" altLang="zh-TW" dirty="0"/>
              <a:t>IPA</a:t>
            </a:r>
            <a:r>
              <a:rPr lang="zh-TW" altLang="en-US" dirty="0"/>
              <a:t>為</a:t>
            </a:r>
            <a:r>
              <a:rPr lang="en-US" altLang="zh-TW" dirty="0"/>
              <a:t>C3H8O</a:t>
            </a:r>
            <a:r>
              <a:rPr lang="zh-TW" altLang="en-US" dirty="0"/>
              <a:t>，分子量</a:t>
            </a:r>
            <a:r>
              <a:rPr lang="en-US" altLang="zh-TW" dirty="0"/>
              <a:t>60.10 g/mol</a:t>
            </a:r>
            <a:r>
              <a:rPr lang="zh-TW" altLang="en-US" dirty="0"/>
              <a:t>，沸點</a:t>
            </a:r>
            <a:r>
              <a:rPr lang="en-US" altLang="zh-TW" dirty="0"/>
              <a:t>82.0°C</a:t>
            </a:r>
            <a:r>
              <a:rPr lang="zh-TW" altLang="en-US" dirty="0"/>
              <a:t>；水的分子量</a:t>
            </a:r>
            <a:r>
              <a:rPr lang="en-US" altLang="zh-TW" dirty="0"/>
              <a:t>18.02 g/mol</a:t>
            </a:r>
            <a:r>
              <a:rPr lang="zh-TW" altLang="en-US" dirty="0"/>
              <a:t>，沸點</a:t>
            </a:r>
            <a:r>
              <a:rPr lang="en-US" altLang="zh-TW" dirty="0"/>
              <a:t>100.0°C</a:t>
            </a:r>
            <a:r>
              <a:rPr lang="zh-TW" altLang="en-US" dirty="0"/>
              <a:t>。模擬採用非隨機兩液相活度係數模型（</a:t>
            </a:r>
            <a:r>
              <a:rPr lang="en-US" altLang="zh-TW" dirty="0"/>
              <a:t>NRTL</a:t>
            </a:r>
            <a:r>
              <a:rPr lang="zh-TW" altLang="en-US" dirty="0"/>
              <a:t>），相關二元交互作用參數根據</a:t>
            </a:r>
            <a:r>
              <a:rPr lang="en-US" altLang="zh-TW" dirty="0"/>
              <a:t>Aspen</a:t>
            </a:r>
            <a:r>
              <a:rPr lang="zh-TW" altLang="en-US" dirty="0"/>
              <a:t>資料庫內建設定，參數值及適用溫度範圍如表所列。模擬結果預測</a:t>
            </a:r>
            <a:r>
              <a:rPr lang="en-US" altLang="zh-TW" dirty="0"/>
              <a:t>DIPE–IPA–</a:t>
            </a:r>
            <a:r>
              <a:rPr lang="zh-TW" altLang="en-US" dirty="0"/>
              <a:t>水系統之共沸點及鞍點，具體溫度、組成與分類詳見表格。系統三元相圖（</a:t>
            </a:r>
            <a:r>
              <a:rPr lang="en-US" altLang="zh-TW" dirty="0"/>
              <a:t>VLLE</a:t>
            </a:r>
            <a:r>
              <a:rPr lang="zh-TW" altLang="en-US" dirty="0"/>
              <a:t>）亦如圖所示，展示不同成分比例下相平衡區域與蒸餾邊界，對於理解混合物相行為與設計蒸餾過程具有重要參考價值。</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19</a:t>
            </a:fld>
            <a:endParaRPr lang="zh-TW" altLang="en-US"/>
          </a:p>
        </p:txBody>
      </p:sp>
    </p:spTree>
    <p:extLst>
      <p:ext uri="{BB962C8B-B14F-4D97-AF65-F5344CB8AC3E}">
        <p14:creationId xmlns:p14="http://schemas.microsoft.com/office/powerpoint/2010/main" val="2949823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本研究建立一套穩態模擬模型，針對異丙醇（</a:t>
            </a:r>
            <a:r>
              <a:rPr lang="en-US" altLang="zh-TW" dirty="0"/>
              <a:t>IPA</a:t>
            </a:r>
            <a:r>
              <a:rPr lang="zh-TW" altLang="en-US" dirty="0"/>
              <a:t>）回收設計雙塔共沸蒸餾系統，如圖所示。進料為含</a:t>
            </a:r>
            <a:r>
              <a:rPr lang="en-US" altLang="zh-TW" dirty="0"/>
              <a:t>15 </a:t>
            </a:r>
            <a:r>
              <a:rPr lang="en-US" altLang="zh-TW" dirty="0" err="1"/>
              <a:t>wt</a:t>
            </a:r>
            <a:r>
              <a:rPr lang="en-US" altLang="zh-TW" dirty="0"/>
              <a:t>% IPA</a:t>
            </a:r>
            <a:r>
              <a:rPr lang="zh-TW" altLang="en-US" dirty="0"/>
              <a:t>的水溶液，循環回收且處理能力為每小時</a:t>
            </a:r>
            <a:r>
              <a:rPr lang="en-US" altLang="zh-TW" dirty="0"/>
              <a:t>7</a:t>
            </a:r>
            <a:r>
              <a:rPr lang="zh-TW" altLang="en-US" dirty="0"/>
              <a:t>噸，目標產物為高純度（</a:t>
            </a:r>
            <a:r>
              <a:rPr lang="en-US" altLang="zh-TW" dirty="0"/>
              <a:t>99.97 </a:t>
            </a:r>
            <a:r>
              <a:rPr lang="en-US" altLang="zh-TW" dirty="0" err="1"/>
              <a:t>wt</a:t>
            </a:r>
            <a:r>
              <a:rPr lang="en-US" altLang="zh-TW" dirty="0"/>
              <a:t>%</a:t>
            </a:r>
            <a:r>
              <a:rPr lang="zh-TW" altLang="en-US" dirty="0"/>
              <a:t>）電子級異丙醇（</a:t>
            </a:r>
            <a:r>
              <a:rPr lang="en-US" altLang="zh-TW" dirty="0"/>
              <a:t>EIPA</a:t>
            </a:r>
            <a:r>
              <a:rPr lang="zh-TW" altLang="en-US" dirty="0"/>
              <a:t>）。系統包含兩座串聯蒸餾塔，分別為脫水塔（</a:t>
            </a:r>
            <a:r>
              <a:rPr lang="en-US" altLang="zh-TW" dirty="0"/>
              <a:t>C1</a:t>
            </a:r>
            <a:r>
              <a:rPr lang="zh-TW" altLang="en-US" dirty="0"/>
              <a:t>）及共沸塔（</a:t>
            </a:r>
            <a:r>
              <a:rPr lang="en-US" altLang="zh-TW" dirty="0"/>
              <a:t>C2</a:t>
            </a:r>
            <a:r>
              <a:rPr lang="zh-TW" altLang="en-US" dirty="0"/>
              <a:t>），主要任務為從稀釋水溶液中回收高純度</a:t>
            </a:r>
            <a:r>
              <a:rPr lang="en-US" altLang="zh-TW" dirty="0"/>
              <a:t>IPA</a:t>
            </a:r>
            <a:r>
              <a:rPr lang="zh-TW" altLang="en-US" dirty="0"/>
              <a:t>，並有效降低水分含量。</a:t>
            </a:r>
          </a:p>
          <a:p>
            <a:r>
              <a:rPr lang="zh-TW" altLang="en-US" dirty="0"/>
              <a:t>兩座蒸餾塔均在大氣壓力（</a:t>
            </a:r>
            <a:r>
              <a:rPr lang="en-US" altLang="zh-TW" dirty="0"/>
              <a:t>1 atm</a:t>
            </a:r>
            <a:r>
              <a:rPr lang="zh-TW" altLang="en-US" dirty="0"/>
              <a:t>）下操作，採用非隨機兩液相活度係數模型（</a:t>
            </a:r>
            <a:r>
              <a:rPr lang="en-US" altLang="zh-TW" dirty="0"/>
              <a:t>NRTL</a:t>
            </a:r>
            <a:r>
              <a:rPr lang="zh-TW" altLang="en-US" dirty="0"/>
              <a:t>）考量</a:t>
            </a:r>
            <a:r>
              <a:rPr lang="en-US" altLang="zh-TW" dirty="0"/>
              <a:t>IPA</a:t>
            </a:r>
            <a:r>
              <a:rPr lang="zh-TW" altLang="en-US" dirty="0"/>
              <a:t>、</a:t>
            </a:r>
            <a:r>
              <a:rPr lang="en-US" altLang="zh-TW" dirty="0"/>
              <a:t>DIPE</a:t>
            </a:r>
            <a:r>
              <a:rPr lang="zh-TW" altLang="en-US" dirty="0"/>
              <a:t>及水之非理想相互作用。所有流程流體之物理及熱力學性質直接取自</a:t>
            </a:r>
            <a:r>
              <a:rPr lang="en-US" altLang="zh-TW" dirty="0"/>
              <a:t>Aspen Plus</a:t>
            </a:r>
            <a:r>
              <a:rPr lang="zh-TW" altLang="en-US" dirty="0"/>
              <a:t>內建資料庫，以確保模擬數據一致性與精確性。模擬過程中經嚴密收斂條件調整，確保系統操作穩定並達成分離目標。</a:t>
            </a:r>
          </a:p>
          <a:p>
            <a:r>
              <a:rPr lang="zh-TW" altLang="en-US" dirty="0"/>
              <a:t>第一塔（</a:t>
            </a:r>
            <a:r>
              <a:rPr lang="en-US" altLang="zh-TW" dirty="0"/>
              <a:t>C1</a:t>
            </a:r>
            <a:r>
              <a:rPr lang="zh-TW" altLang="en-US" dirty="0"/>
              <a:t>）設計為去除水分，底部產品水純度達</a:t>
            </a:r>
            <a:r>
              <a:rPr lang="en-US" altLang="zh-TW" dirty="0"/>
              <a:t>0.9999</a:t>
            </a:r>
            <a:r>
              <a:rPr lang="zh-TW" altLang="en-US" dirty="0"/>
              <a:t>（質量分率），塔板數為</a:t>
            </a:r>
            <a:r>
              <a:rPr lang="en-US" altLang="zh-TW" dirty="0"/>
              <a:t>20</a:t>
            </a:r>
            <a:r>
              <a:rPr lang="zh-TW" altLang="en-US" dirty="0"/>
              <a:t>層，進料位於第</a:t>
            </a:r>
            <a:r>
              <a:rPr lang="en-US" altLang="zh-TW" dirty="0"/>
              <a:t>15</a:t>
            </a:r>
            <a:r>
              <a:rPr lang="zh-TW" altLang="en-US" dirty="0"/>
              <a:t>層。進料流（</a:t>
            </a:r>
            <a:r>
              <a:rPr lang="en-US" altLang="zh-TW" dirty="0"/>
              <a:t>FeedC1</a:t>
            </a:r>
            <a:r>
              <a:rPr lang="zh-TW" altLang="en-US" dirty="0"/>
              <a:t>）為</a:t>
            </a:r>
            <a:r>
              <a:rPr lang="en-US" altLang="zh-TW" dirty="0"/>
              <a:t>IPA</a:t>
            </a:r>
            <a:r>
              <a:rPr lang="zh-TW" altLang="en-US" dirty="0"/>
              <a:t>、</a:t>
            </a:r>
            <a:r>
              <a:rPr lang="en-US" altLang="zh-TW" dirty="0"/>
              <a:t>DIPE</a:t>
            </a:r>
            <a:r>
              <a:rPr lang="zh-TW" altLang="en-US" dirty="0"/>
              <a:t>與水於混合槽中混合而成。</a:t>
            </a:r>
          </a:p>
          <a:p>
            <a:r>
              <a:rPr lang="zh-TW" altLang="en-US" dirty="0"/>
              <a:t>第二塔（</a:t>
            </a:r>
            <a:r>
              <a:rPr lang="en-US" altLang="zh-TW" dirty="0"/>
              <a:t>C2</a:t>
            </a:r>
            <a:r>
              <a:rPr lang="zh-TW" altLang="en-US" dirty="0"/>
              <a:t>）負責利用共沸蒸餾分離</a:t>
            </a:r>
            <a:r>
              <a:rPr lang="en-US" altLang="zh-TW" dirty="0"/>
              <a:t>IPA</a:t>
            </a:r>
            <a:r>
              <a:rPr lang="zh-TW" altLang="en-US" dirty="0"/>
              <a:t>與</a:t>
            </a:r>
            <a:r>
              <a:rPr lang="en-US" altLang="zh-TW" dirty="0"/>
              <a:t>DIPE</a:t>
            </a:r>
            <a:r>
              <a:rPr lang="zh-TW" altLang="en-US" dirty="0"/>
              <a:t>，以回收高純度</a:t>
            </a:r>
            <a:r>
              <a:rPr lang="en-US" altLang="zh-TW" dirty="0"/>
              <a:t>IPA</a:t>
            </a:r>
            <a:r>
              <a:rPr lang="zh-TW" altLang="en-US" dirty="0"/>
              <a:t>。該塔設有</a:t>
            </a:r>
            <a:r>
              <a:rPr lang="en-US" altLang="zh-TW" dirty="0"/>
              <a:t>36</a:t>
            </a:r>
            <a:r>
              <a:rPr lang="zh-TW" altLang="en-US" dirty="0"/>
              <a:t>層塔板，進料自</a:t>
            </a:r>
            <a:r>
              <a:rPr lang="en-US" altLang="zh-TW" dirty="0"/>
              <a:t>C1</a:t>
            </a:r>
            <a:r>
              <a:rPr lang="zh-TW" altLang="en-US" dirty="0"/>
              <a:t>頂部蒸氣與回收系統再循環的</a:t>
            </a:r>
            <a:r>
              <a:rPr lang="en-US" altLang="zh-TW" dirty="0"/>
              <a:t>DIPE</a:t>
            </a:r>
            <a:r>
              <a:rPr lang="zh-TW" altLang="en-US" dirty="0"/>
              <a:t>混合後由第</a:t>
            </a:r>
            <a:r>
              <a:rPr lang="en-US" altLang="zh-TW" dirty="0"/>
              <a:t>3</a:t>
            </a:r>
            <a:r>
              <a:rPr lang="zh-TW" altLang="en-US" dirty="0"/>
              <a:t>層注入。塔底產品為高純度</a:t>
            </a:r>
            <a:r>
              <a:rPr lang="en-US" altLang="zh-TW" dirty="0"/>
              <a:t>IPA</a:t>
            </a:r>
            <a:r>
              <a:rPr lang="zh-TW" altLang="en-US" dirty="0"/>
              <a:t>，目標質量分率達</a:t>
            </a:r>
            <a:r>
              <a:rPr lang="en-US" altLang="zh-TW" dirty="0"/>
              <a:t>0.9997</a:t>
            </a:r>
            <a:r>
              <a:rPr lang="zh-TW" altLang="en-US" dirty="0"/>
              <a:t>。</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20</a:t>
            </a:fld>
            <a:endParaRPr lang="zh-TW" altLang="en-US"/>
          </a:p>
        </p:txBody>
      </p:sp>
    </p:spTree>
    <p:extLst>
      <p:ext uri="{BB962C8B-B14F-4D97-AF65-F5344CB8AC3E}">
        <p14:creationId xmlns:p14="http://schemas.microsoft.com/office/powerpoint/2010/main" val="1880832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本研究所設計之熱泵輔助蒸餾系統（</a:t>
            </a:r>
            <a:r>
              <a:rPr lang="en-US" altLang="zh-TW" dirty="0"/>
              <a:t>HPAD</a:t>
            </a:r>
            <a:r>
              <a:rPr lang="zh-TW" altLang="en-US" dirty="0"/>
              <a:t>）係基於機械蒸汽重壓（</a:t>
            </a:r>
            <a:r>
              <a:rPr lang="en-US" altLang="zh-TW" dirty="0"/>
              <a:t>MVR</a:t>
            </a:r>
            <a:r>
              <a:rPr lang="zh-TW" altLang="en-US" dirty="0"/>
              <a:t>）原理，利用蒸餾塔頂蒸氣作為工質，經過壓縮後提升溫度，再回送至同一蒸餾塔的再沸器作為熱源。系統配置如圖所示，壓縮機依據</a:t>
            </a:r>
            <a:r>
              <a:rPr lang="en-US" altLang="zh-TW" dirty="0"/>
              <a:t>ASME</a:t>
            </a:r>
            <a:r>
              <a:rPr lang="zh-TW" altLang="en-US" dirty="0"/>
              <a:t>標準設計，採用等熵壓縮過程，等熵及機械效率均設定為</a:t>
            </a:r>
            <a:r>
              <a:rPr lang="en-US" altLang="zh-TW" dirty="0"/>
              <a:t>0.72</a:t>
            </a:r>
            <a:r>
              <a:rPr lang="zh-TW" altLang="en-US" dirty="0"/>
              <a:t>。於</a:t>
            </a:r>
            <a:r>
              <a:rPr lang="en-US" altLang="zh-TW" dirty="0"/>
              <a:t>C1</a:t>
            </a:r>
            <a:r>
              <a:rPr lang="zh-TW" altLang="en-US" dirty="0"/>
              <a:t>塔中，頂部蒸氣經壓縮機將壓力由</a:t>
            </a:r>
            <a:r>
              <a:rPr lang="en-US" altLang="zh-TW" dirty="0"/>
              <a:t>1 atm</a:t>
            </a:r>
            <a:r>
              <a:rPr lang="zh-TW" altLang="en-US" dirty="0"/>
              <a:t>提升至</a:t>
            </a:r>
            <a:r>
              <a:rPr lang="en-US" altLang="zh-TW" dirty="0"/>
              <a:t>2.973 atm</a:t>
            </a:r>
            <a:r>
              <a:rPr lang="zh-TW" altLang="en-US" dirty="0"/>
              <a:t>，並於再沸器處在</a:t>
            </a:r>
            <a:r>
              <a:rPr lang="en-US" altLang="zh-TW" dirty="0"/>
              <a:t>110°C</a:t>
            </a:r>
            <a:r>
              <a:rPr lang="zh-TW" altLang="en-US" dirty="0"/>
              <a:t>與</a:t>
            </a:r>
            <a:r>
              <a:rPr lang="en-US" altLang="zh-TW" dirty="0"/>
              <a:t>2.973 atm</a:t>
            </a:r>
            <a:r>
              <a:rPr lang="zh-TW" altLang="en-US" dirty="0"/>
              <a:t>完全冷凝為液體，確保冷凝器出口蒸氣含量為零。回收熱量直接作為</a:t>
            </a:r>
            <a:r>
              <a:rPr lang="en-US" altLang="zh-TW" dirty="0"/>
              <a:t>C1</a:t>
            </a:r>
            <a:r>
              <a:rPr lang="zh-TW" altLang="en-US" dirty="0"/>
              <a:t>再沸器負荷，形成封閉循環熱泵系統。由於熱泵回收熱量不足，輔以電鍋爐補充</a:t>
            </a:r>
            <a:r>
              <a:rPr lang="en-US" altLang="zh-TW" dirty="0"/>
              <a:t>178.35 kW</a:t>
            </a:r>
            <a:r>
              <a:rPr lang="zh-TW" altLang="en-US" dirty="0"/>
              <a:t>功率，並以冷卻器維持系統穩定。電鍋爐能耗納入整體能耗評估。</a:t>
            </a:r>
            <a:r>
              <a:rPr lang="en-US" altLang="zh-TW" dirty="0"/>
              <a:t>C2</a:t>
            </a:r>
            <a:r>
              <a:rPr lang="zh-TW" altLang="en-US" dirty="0"/>
              <a:t>塔亦採類似熱泵配置，蒸氣經壓縮至</a:t>
            </a:r>
            <a:r>
              <a:rPr lang="en-US" altLang="zh-TW" dirty="0"/>
              <a:t>2.783 atm</a:t>
            </a:r>
            <a:r>
              <a:rPr lang="zh-TW" altLang="en-US" dirty="0"/>
              <a:t>，冷凝溫度為</a:t>
            </a:r>
            <a:r>
              <a:rPr lang="en-US" altLang="zh-TW" dirty="0"/>
              <a:t>92°C</a:t>
            </a:r>
            <a:r>
              <a:rPr lang="zh-TW" altLang="en-US" dirty="0"/>
              <a:t>，輔助電鍋爐功率需求為</a:t>
            </a:r>
            <a:r>
              <a:rPr lang="en-US" altLang="zh-TW" dirty="0"/>
              <a:t>215.87 kW</a:t>
            </a:r>
            <a:r>
              <a:rPr lang="zh-TW" altLang="en-US" dirty="0"/>
              <a:t>。</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21</a:t>
            </a:fld>
            <a:endParaRPr lang="zh-TW" altLang="en-US"/>
          </a:p>
        </p:txBody>
      </p:sp>
    </p:spTree>
    <p:extLst>
      <p:ext uri="{BB962C8B-B14F-4D97-AF65-F5344CB8AC3E}">
        <p14:creationId xmlns:p14="http://schemas.microsoft.com/office/powerpoint/2010/main" val="3325784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2</a:t>
            </a:fld>
            <a:endParaRPr lang="zh-TW" altLang="en-US"/>
          </a:p>
        </p:txBody>
      </p:sp>
    </p:spTree>
    <p:extLst>
      <p:ext uri="{BB962C8B-B14F-4D97-AF65-F5344CB8AC3E}">
        <p14:creationId xmlns:p14="http://schemas.microsoft.com/office/powerpoint/2010/main" val="4050272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a:t>
            </a:r>
            <a:r>
              <a:rPr lang="en-US" altLang="zh-TW" dirty="0"/>
              <a:t>Nogaja</a:t>
            </a:r>
            <a:r>
              <a:rPr lang="zh-TW" altLang="en-US" dirty="0"/>
              <a:t>等人所提出分類，該雙塔系統屬於「熱源不足之高溫系統」（</a:t>
            </a:r>
            <a:r>
              <a:rPr lang="en-US" altLang="zh-TW" dirty="0"/>
              <a:t>Type II</a:t>
            </a:r>
            <a:r>
              <a:rPr lang="zh-TW" altLang="en-US" dirty="0"/>
              <a:t>）。</a:t>
            </a:r>
          </a:p>
          <a:p>
            <a:r>
              <a:rPr lang="zh-TW" altLang="en-US" dirty="0"/>
              <a:t>以最小熱泵功耗模型（</a:t>
            </a:r>
            <a:r>
              <a:rPr lang="en-US" altLang="zh-TW" dirty="0"/>
              <a:t>MHPWM</a:t>
            </a:r>
            <a:r>
              <a:rPr lang="zh-TW" altLang="en-US" dirty="0"/>
              <a:t>）估算</a:t>
            </a:r>
            <a:r>
              <a:rPr lang="en-US" altLang="zh-TW" dirty="0"/>
              <a:t>C1</a:t>
            </a:r>
            <a:r>
              <a:rPr lang="zh-TW" altLang="en-US" dirty="0"/>
              <a:t>：</a:t>
            </a:r>
            <a:br>
              <a:rPr lang="zh-TW" altLang="en-US" dirty="0"/>
            </a:br>
            <a:r>
              <a:rPr lang="zh-TW" altLang="en-US" dirty="0"/>
              <a:t>再沸器負荷</a:t>
            </a:r>
            <a:r>
              <a:rPr lang="en-US" altLang="zh-TW" dirty="0"/>
              <a:t>735.3 kW</a:t>
            </a:r>
            <a:r>
              <a:rPr lang="zh-TW" altLang="en-US" dirty="0"/>
              <a:t>（</a:t>
            </a:r>
            <a:r>
              <a:rPr lang="en-US" altLang="zh-TW" dirty="0"/>
              <a:t>373.25 K</a:t>
            </a:r>
            <a:r>
              <a:rPr lang="zh-TW" altLang="en-US" dirty="0"/>
              <a:t>），冷凝器放熱</a:t>
            </a:r>
            <a:r>
              <a:rPr lang="en-US" altLang="zh-TW" dirty="0"/>
              <a:t>567.9 kW</a:t>
            </a:r>
            <a:r>
              <a:rPr lang="zh-TW" altLang="en-US" dirty="0"/>
              <a:t>（</a:t>
            </a:r>
            <a:r>
              <a:rPr lang="en-US" altLang="zh-TW" dirty="0"/>
              <a:t>308.15 K</a:t>
            </a:r>
            <a:r>
              <a:rPr lang="zh-TW" altLang="en-US" dirty="0"/>
              <a:t>），環境溫度</a:t>
            </a:r>
            <a:r>
              <a:rPr lang="en-US" altLang="zh-TW" dirty="0"/>
              <a:t>298.15 K</a:t>
            </a:r>
            <a:r>
              <a:rPr lang="zh-TW" altLang="en-US" dirty="0"/>
              <a:t>。計算出未回收熱量</a:t>
            </a:r>
            <a:r>
              <a:rPr lang="en-US" altLang="zh-TW" dirty="0"/>
              <a:t>37.87 kW</a:t>
            </a:r>
            <a:r>
              <a:rPr lang="zh-TW" altLang="en-US" dirty="0"/>
              <a:t>，理論最小壓縮功耗為</a:t>
            </a:r>
            <a:r>
              <a:rPr lang="en-US" altLang="zh-TW" dirty="0"/>
              <a:t>129.53 kW</a:t>
            </a:r>
            <a:r>
              <a:rPr lang="zh-TW" altLang="en-US" dirty="0"/>
              <a:t>。</a:t>
            </a:r>
            <a:r>
              <a:rPr lang="en-US" altLang="zh-TW" dirty="0"/>
              <a:t>Aspen Plus</a:t>
            </a:r>
            <a:r>
              <a:rPr lang="zh-TW" altLang="en-US" dirty="0"/>
              <a:t>模擬得</a:t>
            </a:r>
            <a:r>
              <a:rPr lang="en-US" altLang="zh-TW" dirty="0"/>
              <a:t>91.63 kW</a:t>
            </a:r>
            <a:r>
              <a:rPr lang="zh-TW" altLang="en-US" dirty="0"/>
              <a:t>壓縮功耗，惟不足以滿足塔內熱負荷，需電鍋爐補充</a:t>
            </a:r>
            <a:r>
              <a:rPr lang="en-US" altLang="zh-TW" dirty="0"/>
              <a:t>178.35 kW</a:t>
            </a:r>
            <a:r>
              <a:rPr lang="zh-TW" altLang="en-US" dirty="0"/>
              <a:t>，使總功率達</a:t>
            </a:r>
            <a:r>
              <a:rPr lang="en-US" altLang="zh-TW" dirty="0"/>
              <a:t>269.98 kW</a:t>
            </a:r>
            <a:r>
              <a:rPr lang="zh-TW" altLang="en-US" dirty="0"/>
              <a:t>。</a:t>
            </a:r>
          </a:p>
          <a:p>
            <a:r>
              <a:rPr lang="zh-TW" altLang="en-US" dirty="0"/>
              <a:t>同理，</a:t>
            </a:r>
            <a:r>
              <a:rPr lang="en-US" altLang="zh-TW" dirty="0"/>
              <a:t>C2</a:t>
            </a:r>
            <a:r>
              <a:rPr lang="zh-TW" altLang="en-US" dirty="0"/>
              <a:t>再沸器負荷</a:t>
            </a:r>
            <a:r>
              <a:rPr lang="en-US" altLang="zh-TW" dirty="0"/>
              <a:t>1157.04 kW</a:t>
            </a:r>
            <a:r>
              <a:rPr lang="zh-TW" altLang="en-US" dirty="0"/>
              <a:t>（</a:t>
            </a:r>
            <a:r>
              <a:rPr lang="en-US" altLang="zh-TW" dirty="0"/>
              <a:t>355.25 K</a:t>
            </a:r>
            <a:r>
              <a:rPr lang="zh-TW" altLang="en-US" dirty="0"/>
              <a:t>），冷凝器放熱</a:t>
            </a:r>
            <a:r>
              <a:rPr lang="en-US" altLang="zh-TW" dirty="0"/>
              <a:t>1106.76 kW</a:t>
            </a:r>
            <a:r>
              <a:rPr lang="zh-TW" altLang="en-US" dirty="0"/>
              <a:t>（</a:t>
            </a:r>
            <a:r>
              <a:rPr lang="en-US" altLang="zh-TW" dirty="0"/>
              <a:t>318.95 K</a:t>
            </a:r>
            <a:r>
              <a:rPr lang="zh-TW" altLang="en-US" dirty="0"/>
              <a:t>），環境溫度</a:t>
            </a:r>
            <a:r>
              <a:rPr lang="en-US" altLang="zh-TW" dirty="0"/>
              <a:t>298.15 K</a:t>
            </a:r>
            <a:r>
              <a:rPr lang="zh-TW" altLang="en-US" dirty="0"/>
              <a:t>。</a:t>
            </a:r>
            <a:r>
              <a:rPr lang="en-US" altLang="zh-TW" dirty="0"/>
              <a:t>MHPWM</a:t>
            </a:r>
            <a:r>
              <a:rPr lang="zh-TW" altLang="en-US" dirty="0"/>
              <a:t>計算出負未回收熱量−</a:t>
            </a:r>
            <a:r>
              <a:rPr lang="en-US" altLang="zh-TW" dirty="0"/>
              <a:t>63.51 kW</a:t>
            </a:r>
            <a:r>
              <a:rPr lang="zh-TW" altLang="en-US" dirty="0"/>
              <a:t>，雖初判屬熱源充足系統（</a:t>
            </a:r>
            <a:r>
              <a:rPr lang="en-US" altLang="zh-TW" dirty="0"/>
              <a:t>Type I</a:t>
            </a:r>
            <a:r>
              <a:rPr lang="zh-TW" altLang="en-US" dirty="0"/>
              <a:t>），惟因多餘熱量未被利用而排放至環境，仍歸類為</a:t>
            </a:r>
            <a:r>
              <a:rPr lang="en-US" altLang="zh-TW" dirty="0"/>
              <a:t>Type II</a:t>
            </a:r>
            <a:r>
              <a:rPr lang="zh-TW" altLang="en-US" dirty="0"/>
              <a:t>。理論最小壓縮功耗為</a:t>
            </a:r>
            <a:r>
              <a:rPr lang="en-US" altLang="zh-TW" dirty="0"/>
              <a:t>113.79 kW</a:t>
            </a:r>
            <a:r>
              <a:rPr lang="zh-TW" altLang="en-US" dirty="0"/>
              <a:t>，</a:t>
            </a:r>
            <a:r>
              <a:rPr lang="en-US" altLang="zh-TW" dirty="0"/>
              <a:t>Aspen Plus</a:t>
            </a:r>
            <a:r>
              <a:rPr lang="zh-TW" altLang="en-US" dirty="0"/>
              <a:t>模擬壓縮功率加電鍋爐功率共</a:t>
            </a:r>
            <a:r>
              <a:rPr lang="en-US" altLang="zh-TW" dirty="0"/>
              <a:t>391.35 kW</a:t>
            </a:r>
            <a:r>
              <a:rPr lang="zh-TW" altLang="en-US" dirty="0"/>
              <a:t>，明顯高於理論值。</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22</a:t>
            </a:fld>
            <a:endParaRPr lang="zh-TW" altLang="en-US"/>
          </a:p>
        </p:txBody>
      </p:sp>
    </p:spTree>
    <p:extLst>
      <p:ext uri="{BB962C8B-B14F-4D97-AF65-F5344CB8AC3E}">
        <p14:creationId xmlns:p14="http://schemas.microsoft.com/office/powerpoint/2010/main" val="341365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本模型製程塔底溫度皆低於</a:t>
            </a:r>
            <a:r>
              <a:rPr lang="en-US" altLang="zh-TW" dirty="0"/>
              <a:t>150c</a:t>
            </a:r>
            <a:r>
              <a:rPr lang="zh-TW" altLang="en-US" dirty="0"/>
              <a:t>，故採用</a:t>
            </a:r>
            <a:r>
              <a:rPr lang="en-US" altLang="zh-TW" dirty="0" err="1"/>
              <a:t>Epcon</a:t>
            </a:r>
            <a:r>
              <a:rPr lang="zh-TW" altLang="en-US" dirty="0"/>
              <a:t>技術之蒸汽熱泵系統（</a:t>
            </a:r>
            <a:r>
              <a:rPr lang="en-US" altLang="zh-TW" dirty="0"/>
              <a:t>SGHP</a:t>
            </a:r>
            <a:r>
              <a:rPr lang="zh-TW" altLang="en-US" dirty="0"/>
              <a:t>），搭載</a:t>
            </a:r>
            <a:r>
              <a:rPr lang="en-US" altLang="zh-TW" dirty="0"/>
              <a:t>COP</a:t>
            </a:r>
            <a:r>
              <a:rPr lang="zh-TW" altLang="en-US" dirty="0"/>
              <a:t>為</a:t>
            </a:r>
            <a:r>
              <a:rPr lang="en-US" altLang="zh-TW" dirty="0"/>
              <a:t>5.5</a:t>
            </a:r>
            <a:r>
              <a:rPr lang="zh-TW" altLang="en-US" dirty="0"/>
              <a:t>之壓縮機，作為集中熱源供應設備。該系統將原始約</a:t>
            </a:r>
            <a:r>
              <a:rPr lang="en-US" altLang="zh-TW" dirty="0"/>
              <a:t>1892 kW</a:t>
            </a:r>
            <a:r>
              <a:rPr lang="zh-TW" altLang="en-US" dirty="0"/>
              <a:t>之熱負荷轉換為</a:t>
            </a:r>
            <a:r>
              <a:rPr lang="en-US" altLang="zh-TW" dirty="0"/>
              <a:t>344 kW</a:t>
            </a:r>
            <a:r>
              <a:rPr lang="zh-TW" altLang="en-US" dirty="0"/>
              <a:t>之電功率輸入，顯著提升能源效率。系統流程示意圖如圖所示。</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23</a:t>
            </a:fld>
            <a:endParaRPr lang="zh-TW" altLang="en-US"/>
          </a:p>
        </p:txBody>
      </p:sp>
    </p:spTree>
    <p:extLst>
      <p:ext uri="{BB962C8B-B14F-4D97-AF65-F5344CB8AC3E}">
        <p14:creationId xmlns:p14="http://schemas.microsoft.com/office/powerpoint/2010/main" val="1179383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經濟效益分析涵蓋三種異丙醇回收製程：傳統雙塔共沸蒸餾系統（</a:t>
            </a:r>
            <a:r>
              <a:rPr lang="en-US" altLang="zh-TW" dirty="0"/>
              <a:t>DIPE_AD</a:t>
            </a:r>
            <a:r>
              <a:rPr lang="zh-TW" altLang="en-US" dirty="0"/>
              <a:t>）、熱泵輔助蒸餾結合輔助電鍋爐系統（</a:t>
            </a:r>
            <a:r>
              <a:rPr lang="en-US" altLang="zh-TW" dirty="0"/>
              <a:t>HPAD+EB</a:t>
            </a:r>
            <a:r>
              <a:rPr lang="zh-TW" altLang="en-US" dirty="0"/>
              <a:t>）及蒸汽熱泵系統（</a:t>
            </a:r>
            <a:r>
              <a:rPr lang="en-US" altLang="zh-TW" dirty="0"/>
              <a:t>SGHP</a:t>
            </a:r>
            <a:r>
              <a:rPr lang="zh-TW" altLang="en-US" dirty="0"/>
              <a:t>）。傳統</a:t>
            </a:r>
            <a:r>
              <a:rPr lang="en-US" altLang="zh-TW" dirty="0"/>
              <a:t>DIPE_AD</a:t>
            </a:r>
            <a:r>
              <a:rPr lang="zh-TW" altLang="en-US" dirty="0"/>
              <a:t>熱負荷</a:t>
            </a:r>
            <a:r>
              <a:rPr lang="en-US" altLang="zh-TW" dirty="0"/>
              <a:t>1892 kW</a:t>
            </a:r>
            <a:r>
              <a:rPr lang="zh-TW" altLang="en-US" dirty="0"/>
              <a:t>，若以煤炭為熱源，能源成本約</a:t>
            </a:r>
            <a:r>
              <a:rPr lang="en-US" altLang="zh-TW" dirty="0"/>
              <a:t>57</a:t>
            </a:r>
            <a:r>
              <a:rPr lang="zh-TW" altLang="en-US" dirty="0"/>
              <a:t>美元</a:t>
            </a:r>
            <a:r>
              <a:rPr lang="en-US" altLang="zh-TW" dirty="0"/>
              <a:t>/</a:t>
            </a:r>
            <a:r>
              <a:rPr lang="zh-TW" altLang="en-US" dirty="0"/>
              <a:t>小時；改用液化天然氣（</a:t>
            </a:r>
            <a:r>
              <a:rPr lang="en-US" altLang="zh-TW" dirty="0"/>
              <a:t>LNG</a:t>
            </a:r>
            <a:r>
              <a:rPr lang="zh-TW" altLang="en-US" dirty="0"/>
              <a:t>）則成本提升至</a:t>
            </a:r>
            <a:r>
              <a:rPr lang="en-US" altLang="zh-TW" dirty="0"/>
              <a:t>151</a:t>
            </a:r>
            <a:r>
              <a:rPr lang="zh-TW" altLang="en-US" dirty="0"/>
              <a:t>美元</a:t>
            </a:r>
            <a:r>
              <a:rPr lang="en-US" altLang="zh-TW" dirty="0"/>
              <a:t>/</a:t>
            </a:r>
            <a:r>
              <a:rPr lang="zh-TW" altLang="en-US" dirty="0"/>
              <a:t>小時，碳減排成本（</a:t>
            </a:r>
            <a:r>
              <a:rPr lang="en-US" altLang="zh-TW" dirty="0"/>
              <a:t>CAC</a:t>
            </a:r>
            <a:r>
              <a:rPr lang="zh-TW" altLang="en-US" dirty="0"/>
              <a:t>）達</a:t>
            </a:r>
            <a:r>
              <a:rPr lang="en-US" altLang="zh-TW" dirty="0"/>
              <a:t>216</a:t>
            </a:r>
            <a:r>
              <a:rPr lang="zh-TW" altLang="en-US" dirty="0"/>
              <a:t>美元</a:t>
            </a:r>
            <a:r>
              <a:rPr lang="en-US" altLang="zh-TW" dirty="0"/>
              <a:t>/</a:t>
            </a:r>
            <a:r>
              <a:rPr lang="zh-TW" altLang="en-US" dirty="0"/>
              <a:t>公噸</a:t>
            </a:r>
            <a:r>
              <a:rPr lang="en-US" altLang="zh-TW" dirty="0"/>
              <a:t>CO\</a:t>
            </a:r>
            <a:r>
              <a:rPr lang="en-US" altLang="zh-TW" dirty="0" err="1"/>
              <a:t>textsubscript</a:t>
            </a:r>
            <a:r>
              <a:rPr lang="en-US" altLang="zh-TW" dirty="0"/>
              <a:t>{2}</a:t>
            </a:r>
            <a:r>
              <a:rPr lang="zh-TW" altLang="en-US" dirty="0"/>
              <a:t>。</a:t>
            </a:r>
            <a:r>
              <a:rPr lang="en-US" altLang="zh-TW" dirty="0"/>
              <a:t>HPAD+EB</a:t>
            </a:r>
            <a:r>
              <a:rPr lang="zh-TW" altLang="en-US" dirty="0"/>
              <a:t>系統壓縮功率約</a:t>
            </a:r>
            <a:r>
              <a:rPr lang="en-US" altLang="zh-TW" dirty="0"/>
              <a:t>661 kW</a:t>
            </a:r>
            <a:r>
              <a:rPr lang="zh-TW" altLang="en-US" dirty="0"/>
              <a:t>，若採用風力電力供應，能源成本降至</a:t>
            </a:r>
            <a:r>
              <a:rPr lang="en-US" altLang="zh-TW" dirty="0"/>
              <a:t>36</a:t>
            </a:r>
            <a:r>
              <a:rPr lang="zh-TW" altLang="en-US" dirty="0"/>
              <a:t>美元</a:t>
            </a:r>
            <a:r>
              <a:rPr lang="en-US" altLang="zh-TW" dirty="0"/>
              <a:t>/</a:t>
            </a:r>
            <a:r>
              <a:rPr lang="zh-TW" altLang="en-US" dirty="0"/>
              <a:t>小時，且</a:t>
            </a:r>
            <a:r>
              <a:rPr lang="en-US" altLang="zh-TW" dirty="0"/>
              <a:t>CAC</a:t>
            </a:r>
            <a:r>
              <a:rPr lang="zh-TW" altLang="en-US" dirty="0"/>
              <a:t>為負值（</a:t>
            </a:r>
            <a:r>
              <a:rPr lang="en-US" altLang="zh-TW" dirty="0"/>
              <a:t>–22</a:t>
            </a:r>
            <a:r>
              <a:rPr lang="zh-TW" altLang="en-US" dirty="0"/>
              <a:t>美元</a:t>
            </a:r>
            <a:r>
              <a:rPr lang="en-US" altLang="zh-TW" dirty="0"/>
              <a:t>/</a:t>
            </a:r>
            <a:r>
              <a:rPr lang="zh-TW" altLang="en-US" dirty="0"/>
              <a:t>公噸</a:t>
            </a:r>
            <a:r>
              <a:rPr lang="en-US" altLang="zh-TW" dirty="0"/>
              <a:t>CO\</a:t>
            </a:r>
            <a:r>
              <a:rPr lang="en-US" altLang="zh-TW" dirty="0" err="1"/>
              <a:t>textsubscript</a:t>
            </a:r>
            <a:r>
              <a:rPr lang="en-US" altLang="zh-TW" dirty="0"/>
              <a:t>{2}</a:t>
            </a:r>
            <a:r>
              <a:rPr lang="zh-TW" altLang="en-US" dirty="0"/>
              <a:t>），顯示節能與經濟雙重效益。使用小型模組核能（</a:t>
            </a:r>
            <a:r>
              <a:rPr lang="en-US" altLang="zh-TW" dirty="0"/>
              <a:t>SMR</a:t>
            </a:r>
            <a:r>
              <a:rPr lang="zh-TW" altLang="en-US" dirty="0"/>
              <a:t>）及電網電力時，</a:t>
            </a:r>
            <a:r>
              <a:rPr lang="en-US" altLang="zh-TW" dirty="0"/>
              <a:t>CAC</a:t>
            </a:r>
            <a:r>
              <a:rPr lang="zh-TW" altLang="en-US" dirty="0"/>
              <a:t>分別為</a:t>
            </a:r>
            <a:r>
              <a:rPr lang="en-US" altLang="zh-TW" dirty="0"/>
              <a:t>6</a:t>
            </a:r>
            <a:r>
              <a:rPr lang="zh-TW" altLang="en-US" dirty="0"/>
              <a:t>美元及</a:t>
            </a:r>
            <a:r>
              <a:rPr lang="en-US" altLang="zh-TW" dirty="0"/>
              <a:t>54</a:t>
            </a:r>
            <a:r>
              <a:rPr lang="zh-TW" altLang="en-US" dirty="0"/>
              <a:t>美元</a:t>
            </a:r>
            <a:r>
              <a:rPr lang="en-US" altLang="zh-TW" dirty="0"/>
              <a:t>/</a:t>
            </a:r>
            <a:r>
              <a:rPr lang="zh-TW" altLang="en-US" dirty="0"/>
              <a:t>公噸</a:t>
            </a:r>
            <a:r>
              <a:rPr lang="en-US" altLang="zh-TW" dirty="0"/>
              <a:t>CO\</a:t>
            </a:r>
            <a:r>
              <a:rPr lang="en-US" altLang="zh-TW" dirty="0" err="1"/>
              <a:t>textsubscript</a:t>
            </a:r>
            <a:r>
              <a:rPr lang="en-US" altLang="zh-TW" dirty="0"/>
              <a:t>{2}</a:t>
            </a:r>
            <a:r>
              <a:rPr lang="zh-TW" altLang="en-US" dirty="0"/>
              <a:t>。</a:t>
            </a:r>
            <a:r>
              <a:rPr lang="en-US" altLang="zh-TW" dirty="0"/>
              <a:t>SGHP</a:t>
            </a:r>
            <a:r>
              <a:rPr lang="zh-TW" altLang="en-US" dirty="0"/>
              <a:t>系統將壓縮功率進一步降低至</a:t>
            </a:r>
            <a:r>
              <a:rPr lang="en-US" altLang="zh-TW" dirty="0"/>
              <a:t>344 kW</a:t>
            </a:r>
            <a:r>
              <a:rPr lang="zh-TW" altLang="en-US" dirty="0"/>
              <a:t>。於風力電力供應下，能源成本僅</a:t>
            </a:r>
            <a:r>
              <a:rPr lang="en-US" altLang="zh-TW" dirty="0"/>
              <a:t>19</a:t>
            </a:r>
            <a:r>
              <a:rPr lang="zh-TW" altLang="en-US" dirty="0"/>
              <a:t>美元</a:t>
            </a:r>
            <a:r>
              <a:rPr lang="en-US" altLang="zh-TW" dirty="0"/>
              <a:t>/</a:t>
            </a:r>
            <a:r>
              <a:rPr lang="zh-TW" altLang="en-US" dirty="0"/>
              <a:t>小時，</a:t>
            </a:r>
            <a:r>
              <a:rPr lang="en-US" altLang="zh-TW" dirty="0"/>
              <a:t>CAC</a:t>
            </a:r>
            <a:r>
              <a:rPr lang="zh-TW" altLang="en-US" dirty="0"/>
              <a:t>為</a:t>
            </a:r>
            <a:r>
              <a:rPr lang="en-US" altLang="zh-TW" dirty="0"/>
              <a:t>–38</a:t>
            </a:r>
            <a:r>
              <a:rPr lang="zh-TW" altLang="en-US" dirty="0"/>
              <a:t>美元</a:t>
            </a:r>
            <a:r>
              <a:rPr lang="en-US" altLang="zh-TW" dirty="0"/>
              <a:t>/</a:t>
            </a:r>
            <a:r>
              <a:rPr lang="zh-TW" altLang="en-US" dirty="0"/>
              <a:t>公噸</a:t>
            </a:r>
            <a:r>
              <a:rPr lang="en-US" altLang="zh-TW" dirty="0"/>
              <a:t>CO2</a:t>
            </a:r>
            <a:r>
              <a:rPr lang="zh-TW" altLang="en-US" dirty="0"/>
              <a:t>，展現優越的節能與環境績效。以</a:t>
            </a:r>
            <a:r>
              <a:rPr lang="en-US" altLang="zh-TW" dirty="0"/>
              <a:t>SMR</a:t>
            </a:r>
            <a:r>
              <a:rPr lang="zh-TW" altLang="en-US" dirty="0"/>
              <a:t>及電網電力驅動時，</a:t>
            </a:r>
            <a:r>
              <a:rPr lang="en-US" altLang="zh-TW" dirty="0"/>
              <a:t>CAC</a:t>
            </a:r>
            <a:r>
              <a:rPr lang="zh-TW" altLang="en-US" dirty="0"/>
              <a:t>分別為</a:t>
            </a:r>
            <a:r>
              <a:rPr lang="en-US" altLang="zh-TW" dirty="0"/>
              <a:t>–23</a:t>
            </a:r>
            <a:r>
              <a:rPr lang="zh-TW" altLang="en-US" dirty="0"/>
              <a:t>美元及</a:t>
            </a:r>
            <a:r>
              <a:rPr lang="en-US" altLang="zh-TW" dirty="0"/>
              <a:t>–9</a:t>
            </a:r>
            <a:r>
              <a:rPr lang="zh-TW" altLang="en-US" dirty="0"/>
              <a:t>美元</a:t>
            </a:r>
            <a:r>
              <a:rPr lang="en-US" altLang="zh-TW" dirty="0"/>
              <a:t>/</a:t>
            </a:r>
            <a:r>
              <a:rPr lang="zh-TW" altLang="en-US" dirty="0"/>
              <a:t>公噸</a:t>
            </a:r>
            <a:r>
              <a:rPr lang="en-US" altLang="zh-TW" dirty="0"/>
              <a:t>CO\</a:t>
            </a:r>
            <a:r>
              <a:rPr lang="en-US" altLang="zh-TW" dirty="0" err="1"/>
              <a:t>textsubscript</a:t>
            </a:r>
            <a:r>
              <a:rPr lang="en-US" altLang="zh-TW" dirty="0"/>
              <a:t>{2}</a:t>
            </a:r>
            <a:r>
              <a:rPr lang="zh-TW" altLang="en-US" dirty="0"/>
              <a:t>。</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24</a:t>
            </a:fld>
            <a:endParaRPr lang="zh-TW" altLang="en-US"/>
          </a:p>
        </p:txBody>
      </p:sp>
    </p:spTree>
    <p:extLst>
      <p:ext uri="{BB962C8B-B14F-4D97-AF65-F5344CB8AC3E}">
        <p14:creationId xmlns:p14="http://schemas.microsoft.com/office/powerpoint/2010/main" val="3735839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本研究採用三塔共沸蒸餾系統，以環己烷（</a:t>
            </a:r>
            <a:r>
              <a:rPr lang="en-US" altLang="zh-TW" dirty="0"/>
              <a:t>Cyclohexane</a:t>
            </a:r>
            <a:r>
              <a:rPr lang="zh-TW" altLang="en-US" dirty="0"/>
              <a:t>，</a:t>
            </a:r>
            <a:r>
              <a:rPr lang="en-US" altLang="zh-TW" dirty="0"/>
              <a:t>CYH</a:t>
            </a:r>
            <a:r>
              <a:rPr lang="zh-TW" altLang="en-US" dirty="0"/>
              <a:t>）作為共沸劑進行高純度異丙醇（</a:t>
            </a:r>
            <a:r>
              <a:rPr lang="en-US" altLang="zh-TW" dirty="0"/>
              <a:t>IPA</a:t>
            </a:r>
            <a:r>
              <a:rPr lang="zh-TW" altLang="en-US" dirty="0"/>
              <a:t>）之回收。操作條件依據</a:t>
            </a:r>
            <a:r>
              <a:rPr lang="en-US" altLang="zh-TW" dirty="0"/>
              <a:t>Wang</a:t>
            </a:r>
            <a:r>
              <a:rPr lang="zh-TW" altLang="en-US" dirty="0"/>
              <a:t>等人（</a:t>
            </a:r>
            <a:r>
              <a:rPr lang="en-US" altLang="zh-TW" dirty="0"/>
              <a:t>2014</a:t>
            </a:r>
            <a:r>
              <a:rPr lang="zh-TW" altLang="en-US" dirty="0"/>
              <a:t>）所提出之優化設計進行模擬，以期提升分離效率與能耗表現，作為高純度</a:t>
            </a:r>
            <a:r>
              <a:rPr lang="en-US" altLang="zh-TW" dirty="0"/>
              <a:t>IPA</a:t>
            </a:r>
            <a:r>
              <a:rPr lang="zh-TW" altLang="en-US" dirty="0"/>
              <a:t>製程之技術參考。</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25</a:t>
            </a:fld>
            <a:endParaRPr lang="zh-TW" altLang="en-US"/>
          </a:p>
        </p:txBody>
      </p:sp>
    </p:spTree>
    <p:extLst>
      <p:ext uri="{BB962C8B-B14F-4D97-AF65-F5344CB8AC3E}">
        <p14:creationId xmlns:p14="http://schemas.microsoft.com/office/powerpoint/2010/main" val="3908375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本研究利用</a:t>
            </a:r>
            <a:r>
              <a:rPr lang="en-US" altLang="zh-TW" dirty="0"/>
              <a:t>Aspen Plus</a:t>
            </a:r>
            <a:r>
              <a:rPr lang="zh-TW" altLang="en-US" dirty="0"/>
              <a:t>資料庫中現有之環己烷（</a:t>
            </a:r>
            <a:r>
              <a:rPr lang="en-US" altLang="zh-TW" dirty="0"/>
              <a:t>CYH</a:t>
            </a:r>
            <a:r>
              <a:rPr lang="zh-TW" altLang="en-US" dirty="0"/>
              <a:t>）、異丙醇（</a:t>
            </a:r>
            <a:r>
              <a:rPr lang="en-US" altLang="zh-TW" dirty="0"/>
              <a:t>IPA</a:t>
            </a:r>
            <a:r>
              <a:rPr lang="zh-TW" altLang="en-US" dirty="0"/>
              <a:t>）及水（</a:t>
            </a:r>
            <a:r>
              <a:rPr lang="en-US" altLang="zh-TW" dirty="0"/>
              <a:t>H\</a:t>
            </a:r>
            <a:r>
              <a:rPr lang="en-US" altLang="zh-TW" dirty="0" err="1"/>
              <a:t>textsubscript</a:t>
            </a:r>
            <a:r>
              <a:rPr lang="en-US" altLang="zh-TW" dirty="0"/>
              <a:t>{2}O</a:t>
            </a:r>
            <a:r>
              <a:rPr lang="zh-TW" altLang="en-US" dirty="0"/>
              <a:t>）組件資料，構建模擬系統組成。各組件之基本物理性質如表所示，</a:t>
            </a:r>
            <a:r>
              <a:rPr lang="en-US" altLang="zh-TW" dirty="0"/>
              <a:t>CYH</a:t>
            </a:r>
            <a:r>
              <a:rPr lang="zh-TW" altLang="en-US" dirty="0"/>
              <a:t>分子式為</a:t>
            </a:r>
            <a:r>
              <a:rPr lang="en-US" altLang="zh-TW" dirty="0"/>
              <a:t>C6H12</a:t>
            </a:r>
            <a:r>
              <a:rPr lang="zh-TW" altLang="en-US" dirty="0"/>
              <a:t>，分子量</a:t>
            </a:r>
            <a:r>
              <a:rPr lang="en-US" altLang="zh-TW" dirty="0"/>
              <a:t>84.16 g/mol</a:t>
            </a:r>
            <a:r>
              <a:rPr lang="zh-TW" altLang="en-US" dirty="0"/>
              <a:t>，沸點</a:t>
            </a:r>
            <a:r>
              <a:rPr lang="en-US" altLang="zh-TW" dirty="0"/>
              <a:t>80.7°C</a:t>
            </a:r>
            <a:r>
              <a:rPr lang="zh-TW" altLang="en-US" dirty="0"/>
              <a:t>；</a:t>
            </a:r>
            <a:r>
              <a:rPr lang="en-US" altLang="zh-TW" dirty="0"/>
              <a:t>IPA</a:t>
            </a:r>
            <a:r>
              <a:rPr lang="zh-TW" altLang="en-US" dirty="0"/>
              <a:t>分子式</a:t>
            </a:r>
            <a:r>
              <a:rPr lang="en-US" altLang="zh-TW" dirty="0"/>
              <a:t>C3H8O</a:t>
            </a:r>
            <a:r>
              <a:rPr lang="zh-TW" altLang="en-US" dirty="0"/>
              <a:t>，分子量</a:t>
            </a:r>
            <a:r>
              <a:rPr lang="en-US" altLang="zh-TW" dirty="0"/>
              <a:t>60.10 g/mol</a:t>
            </a:r>
            <a:r>
              <a:rPr lang="zh-TW" altLang="en-US" dirty="0"/>
              <a:t>，沸點</a:t>
            </a:r>
            <a:r>
              <a:rPr lang="en-US" altLang="zh-TW" dirty="0"/>
              <a:t>82.0°C</a:t>
            </a:r>
            <a:r>
              <a:rPr lang="zh-TW" altLang="en-US" dirty="0"/>
              <a:t>；水分子量</a:t>
            </a:r>
            <a:r>
              <a:rPr lang="en-US" altLang="zh-TW" dirty="0"/>
              <a:t>18.02 g/mol</a:t>
            </a:r>
            <a:r>
              <a:rPr lang="zh-TW" altLang="en-US" dirty="0"/>
              <a:t>，沸點</a:t>
            </a:r>
            <a:r>
              <a:rPr lang="en-US" altLang="zh-TW" dirty="0"/>
              <a:t>100.0°C</a:t>
            </a:r>
            <a:r>
              <a:rPr lang="zh-TW" altLang="en-US" dirty="0"/>
              <a:t>。模擬過程採用非隨機兩液相活度係數模型（</a:t>
            </a:r>
            <a:r>
              <a:rPr lang="en-US" altLang="zh-TW" dirty="0"/>
              <a:t>NRTL</a:t>
            </a:r>
            <a:r>
              <a:rPr lang="zh-TW" altLang="en-US" dirty="0"/>
              <a:t>），二元交互作用參數依據</a:t>
            </a:r>
            <a:r>
              <a:rPr lang="en-US" altLang="zh-TW" dirty="0"/>
              <a:t>Aspen Plus</a:t>
            </a:r>
            <a:r>
              <a:rPr lang="zh-TW" altLang="en-US" dirty="0"/>
              <a:t>內建設定，涵蓋適用溫度範圍，相關參數詳列於表中。系統模擬預測</a:t>
            </a:r>
            <a:r>
              <a:rPr lang="en-US" altLang="zh-TW" dirty="0"/>
              <a:t>H2O–IPA–CYH</a:t>
            </a:r>
            <a:r>
              <a:rPr lang="zh-TW" altLang="en-US" dirty="0"/>
              <a:t>三元系統之共沸點及鞍點位置，包含溫度、相態分類及組成比例，詳見表格。三元相圖（</a:t>
            </a:r>
            <a:r>
              <a:rPr lang="en-US" altLang="zh-TW" dirty="0"/>
              <a:t>VLLE</a:t>
            </a:r>
            <a:r>
              <a:rPr lang="zh-TW" altLang="en-US" dirty="0"/>
              <a:t>）如圖所示，展示不同組成下之相平衡區域及蒸餾邊界，對於理解混合物熱力學行為及設計蒸餾流程具重要參考價值。綜合而言，所建立之熱力學模型及參數設定能有效模擬</a:t>
            </a:r>
            <a:r>
              <a:rPr lang="en-US" altLang="zh-TW" dirty="0"/>
              <a:t>CYH</a:t>
            </a:r>
            <a:r>
              <a:rPr lang="zh-TW" altLang="en-US" dirty="0"/>
              <a:t>輔助共沸蒸餾系統之相平衡特性，為後續製程模擬與優化提供基礎。</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26</a:t>
            </a:fld>
            <a:endParaRPr lang="zh-TW" altLang="en-US"/>
          </a:p>
        </p:txBody>
      </p:sp>
    </p:spTree>
    <p:extLst>
      <p:ext uri="{BB962C8B-B14F-4D97-AF65-F5344CB8AC3E}">
        <p14:creationId xmlns:p14="http://schemas.microsoft.com/office/powerpoint/2010/main" val="3752254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本研究使用</a:t>
            </a:r>
            <a:r>
              <a:rPr lang="en-US" altLang="zh-TW" dirty="0"/>
              <a:t>Aspen Plus V12.1</a:t>
            </a:r>
            <a:r>
              <a:rPr lang="zh-TW" altLang="en-US" dirty="0"/>
              <a:t>進行三柱共沸蒸餾系統（</a:t>
            </a:r>
            <a:r>
              <a:rPr lang="en-US" altLang="zh-TW" dirty="0" err="1"/>
              <a:t>CyH_AD</a:t>
            </a:r>
            <a:r>
              <a:rPr lang="zh-TW" altLang="en-US" dirty="0"/>
              <a:t>）之穩態模擬，流程配置如圖所示。進料為含</a:t>
            </a:r>
            <a:r>
              <a:rPr lang="en-US" altLang="zh-TW" dirty="0"/>
              <a:t>15 </a:t>
            </a:r>
            <a:r>
              <a:rPr lang="en-US" altLang="zh-TW" dirty="0" err="1"/>
              <a:t>wt</a:t>
            </a:r>
            <a:r>
              <a:rPr lang="en-US" altLang="zh-TW" dirty="0"/>
              <a:t>%</a:t>
            </a:r>
            <a:r>
              <a:rPr lang="zh-TW" altLang="en-US" dirty="0"/>
              <a:t>異丙醇（</a:t>
            </a:r>
            <a:r>
              <a:rPr lang="en-US" altLang="zh-TW" dirty="0"/>
              <a:t>IPA</a:t>
            </a:r>
            <a:r>
              <a:rPr lang="zh-TW" altLang="en-US" dirty="0"/>
              <a:t>）之循環水溶液，流量為每小時</a:t>
            </a:r>
            <a:r>
              <a:rPr lang="en-US" altLang="zh-TW" dirty="0"/>
              <a:t>7</a:t>
            </a:r>
            <a:r>
              <a:rPr lang="zh-TW" altLang="en-US" dirty="0"/>
              <a:t>噸。進料首先進入預濃縮柱（</a:t>
            </a:r>
            <a:r>
              <a:rPr lang="en-US" altLang="zh-TW" dirty="0"/>
              <a:t>C1</a:t>
            </a:r>
            <a:r>
              <a:rPr lang="zh-TW" altLang="en-US" dirty="0"/>
              <a:t>），以提升</a:t>
            </a:r>
            <a:r>
              <a:rPr lang="en-US" altLang="zh-TW" dirty="0"/>
              <a:t>IPA</a:t>
            </a:r>
            <a:r>
              <a:rPr lang="zh-TW" altLang="en-US" dirty="0"/>
              <a:t>濃度；隨後流入共沸柱（</a:t>
            </a:r>
            <a:r>
              <a:rPr lang="en-US" altLang="zh-TW" dirty="0"/>
              <a:t>C2</a:t>
            </a:r>
            <a:r>
              <a:rPr lang="zh-TW" altLang="en-US" dirty="0"/>
              <a:t>），於該柱加入環己烷（</a:t>
            </a:r>
            <a:r>
              <a:rPr lang="en-US" altLang="zh-TW" dirty="0"/>
              <a:t>CYH</a:t>
            </a:r>
            <a:r>
              <a:rPr lang="zh-TW" altLang="en-US" dirty="0"/>
              <a:t>）作為共沸劑，形成水、</a:t>
            </a:r>
            <a:r>
              <a:rPr lang="en-US" altLang="zh-TW" dirty="0"/>
              <a:t>IPA</a:t>
            </a:r>
            <a:r>
              <a:rPr lang="zh-TW" altLang="en-US" dirty="0"/>
              <a:t>與</a:t>
            </a:r>
            <a:r>
              <a:rPr lang="en-US" altLang="zh-TW" dirty="0"/>
              <a:t>CYH</a:t>
            </a:r>
            <a:r>
              <a:rPr lang="zh-TW" altLang="en-US" dirty="0"/>
              <a:t>之三元最低沸點共沸混合物。塔頂蒸氣經冷凝後分離為富</a:t>
            </a:r>
            <a:r>
              <a:rPr lang="en-US" altLang="zh-TW" dirty="0"/>
              <a:t>CYH</a:t>
            </a:r>
            <a:r>
              <a:rPr lang="zh-TW" altLang="en-US" dirty="0"/>
              <a:t>相與富水</a:t>
            </a:r>
            <a:r>
              <a:rPr lang="en-US" altLang="zh-TW" dirty="0"/>
              <a:t>IPA</a:t>
            </a:r>
            <a:r>
              <a:rPr lang="zh-TW" altLang="en-US" dirty="0"/>
              <a:t>相，其中富</a:t>
            </a:r>
            <a:r>
              <a:rPr lang="en-US" altLang="zh-TW" dirty="0"/>
              <a:t>CYH</a:t>
            </a:r>
            <a:r>
              <a:rPr lang="zh-TW" altLang="en-US" dirty="0"/>
              <a:t>相回流以補充共沸劑，富水</a:t>
            </a:r>
            <a:r>
              <a:rPr lang="en-US" altLang="zh-TW" dirty="0"/>
              <a:t>IPA</a:t>
            </a:r>
            <a:r>
              <a:rPr lang="zh-TW" altLang="en-US" dirty="0"/>
              <a:t>相則送入脫水柱（</a:t>
            </a:r>
            <a:r>
              <a:rPr lang="en-US" altLang="zh-TW" dirty="0"/>
              <a:t>C3</a:t>
            </a:r>
            <a:r>
              <a:rPr lang="zh-TW" altLang="en-US" dirty="0"/>
              <a:t>）進行進一步乾燥。</a:t>
            </a:r>
            <a:r>
              <a:rPr lang="en-US" altLang="zh-TW" dirty="0"/>
              <a:t>C2</a:t>
            </a:r>
            <a:r>
              <a:rPr lang="zh-TW" altLang="en-US" dirty="0"/>
              <a:t>塔底產品</a:t>
            </a:r>
            <a:r>
              <a:rPr lang="en-US" altLang="zh-TW" dirty="0"/>
              <a:t>IPA</a:t>
            </a:r>
            <a:r>
              <a:rPr lang="zh-TW" altLang="en-US" dirty="0"/>
              <a:t>純度達</a:t>
            </a:r>
            <a:r>
              <a:rPr lang="en-US" altLang="zh-TW" dirty="0"/>
              <a:t>99.97 </a:t>
            </a:r>
            <a:r>
              <a:rPr lang="en-US" altLang="zh-TW" dirty="0" err="1"/>
              <a:t>wt</a:t>
            </a:r>
            <a:r>
              <a:rPr lang="en-US" altLang="zh-TW" dirty="0"/>
              <a:t>%</a:t>
            </a:r>
            <a:r>
              <a:rPr lang="zh-TW" altLang="en-US" dirty="0"/>
              <a:t>，符合電子級異丙醇標準。各塔之操作壓力、溫度及塔板數據均依據</a:t>
            </a:r>
            <a:r>
              <a:rPr lang="en-US" altLang="zh-TW" dirty="0"/>
              <a:t>Wang</a:t>
            </a:r>
            <a:r>
              <a:rPr lang="zh-TW" altLang="en-US" dirty="0"/>
              <a:t>等人（</a:t>
            </a:r>
            <a:r>
              <a:rPr lang="en-US" altLang="zh-TW" dirty="0"/>
              <a:t>2014</a:t>
            </a:r>
            <a:r>
              <a:rPr lang="zh-TW" altLang="en-US" dirty="0"/>
              <a:t>）之優化設計設定，旨在兼顧能效與經濟性，確保系統具備良好的運行性能與實用價值。</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27</a:t>
            </a:fld>
            <a:endParaRPr lang="zh-TW" altLang="en-US"/>
          </a:p>
        </p:txBody>
      </p:sp>
    </p:spTree>
    <p:extLst>
      <p:ext uri="{BB962C8B-B14F-4D97-AF65-F5344CB8AC3E}">
        <p14:creationId xmlns:p14="http://schemas.microsoft.com/office/powerpoint/2010/main" val="1952584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本研究設計之熱泵輔助三柱共沸蒸餾系統（</a:t>
            </a:r>
            <a:r>
              <a:rPr lang="en-US" altLang="zh-TW" dirty="0"/>
              <a:t>HPAD</a:t>
            </a:r>
            <a:r>
              <a:rPr lang="zh-TW" altLang="en-US" dirty="0"/>
              <a:t>），基於機械蒸汽重壓（</a:t>
            </a:r>
            <a:r>
              <a:rPr lang="en-US" altLang="zh-TW" dirty="0"/>
              <a:t>MVR</a:t>
            </a:r>
            <a:r>
              <a:rPr lang="zh-TW" altLang="en-US" dirty="0"/>
              <a:t>）原理，透過壓縮蒸餾塔頂蒸氣，回收其凝結潛熱供應再沸器負荷，形成各蒸餾塔閉環、自給式熱泵循環。系統完整流程如圖所示。本系統整合兩組獨立熱泵迴路，</a:t>
            </a:r>
            <a:r>
              <a:rPr lang="en-US" altLang="zh-TW" dirty="0"/>
              <a:t>C1</a:t>
            </a:r>
            <a:r>
              <a:rPr lang="zh-TW" altLang="en-US" dirty="0"/>
              <a:t>塔頂蒸氣經單級等熵壓縮，壓力由</a:t>
            </a:r>
            <a:r>
              <a:rPr lang="en-US" altLang="zh-TW" dirty="0"/>
              <a:t>1 atm</a:t>
            </a:r>
            <a:r>
              <a:rPr lang="zh-TW" altLang="en-US" dirty="0"/>
              <a:t>提升至</a:t>
            </a:r>
            <a:r>
              <a:rPr lang="en-US" altLang="zh-TW" dirty="0"/>
              <a:t>2.981 atm</a:t>
            </a:r>
            <a:r>
              <a:rPr lang="zh-TW" altLang="en-US" dirty="0"/>
              <a:t>，其中部分蒸氣供給</a:t>
            </a:r>
            <a:r>
              <a:rPr lang="en-US" altLang="zh-TW" dirty="0"/>
              <a:t>C2</a:t>
            </a:r>
            <a:r>
              <a:rPr lang="zh-TW" altLang="en-US" dirty="0"/>
              <a:t>塔，餘者於</a:t>
            </a:r>
            <a:r>
              <a:rPr lang="en-US" altLang="zh-TW" dirty="0"/>
              <a:t>2.981 atm</a:t>
            </a:r>
            <a:r>
              <a:rPr lang="zh-TW" altLang="en-US" dirty="0"/>
              <a:t>及</a:t>
            </a:r>
            <a:r>
              <a:rPr lang="en-US" altLang="zh-TW" dirty="0"/>
              <a:t>110°C</a:t>
            </a:r>
            <a:r>
              <a:rPr lang="zh-TW" altLang="en-US" dirty="0"/>
              <a:t>完全冷凝，凝結潛熱直接供給</a:t>
            </a:r>
            <a:r>
              <a:rPr lang="en-US" altLang="zh-TW" dirty="0"/>
              <a:t>C1</a:t>
            </a:r>
            <a:r>
              <a:rPr lang="zh-TW" altLang="en-US" dirty="0"/>
              <a:t>再沸器，形成閉環熱回收。</a:t>
            </a:r>
            <a:r>
              <a:rPr lang="en-US" altLang="zh-TW" dirty="0"/>
              <a:t>C2</a:t>
            </a:r>
            <a:r>
              <a:rPr lang="zh-TW" altLang="en-US" dirty="0"/>
              <a:t>塔頂蒸氣壓縮至</a:t>
            </a:r>
            <a:r>
              <a:rPr lang="en-US" altLang="zh-TW" dirty="0"/>
              <a:t>6.1 atm</a:t>
            </a:r>
            <a:r>
              <a:rPr lang="zh-TW" altLang="en-US" dirty="0"/>
              <a:t>，冷凝溫度為</a:t>
            </a:r>
            <a:r>
              <a:rPr lang="en-US" altLang="zh-TW" dirty="0"/>
              <a:t>114°C</a:t>
            </a:r>
            <a:r>
              <a:rPr lang="zh-TW" altLang="en-US" dirty="0"/>
              <a:t>，所釋放之熱能同時滿足</a:t>
            </a:r>
            <a:r>
              <a:rPr lang="en-US" altLang="zh-TW" dirty="0"/>
              <a:t>C2</a:t>
            </a:r>
            <a:r>
              <a:rPr lang="zh-TW" altLang="en-US" dirty="0"/>
              <a:t>與</a:t>
            </a:r>
            <a:r>
              <a:rPr lang="en-US" altLang="zh-TW" dirty="0"/>
              <a:t>C3</a:t>
            </a:r>
            <a:r>
              <a:rPr lang="zh-TW" altLang="en-US" dirty="0"/>
              <a:t>再沸器需求。因壓縮比達</a:t>
            </a:r>
            <a:r>
              <a:rPr lang="en-US" altLang="zh-TW" dirty="0"/>
              <a:t>6.1</a:t>
            </a:r>
            <a:r>
              <a:rPr lang="zh-TW" altLang="en-US" dirty="0"/>
              <a:t>，考量熱效率及機械限制，壓縮過程分為兩級，兩級間設有中冷器，於</a:t>
            </a:r>
            <a:r>
              <a:rPr lang="en-US" altLang="zh-TW" dirty="0"/>
              <a:t>111°C</a:t>
            </a:r>
            <a:r>
              <a:rPr lang="zh-TW" altLang="en-US" dirty="0"/>
              <a:t>部分冷凝過熱蒸氣，有效回收顯熱，供給</a:t>
            </a:r>
            <a:r>
              <a:rPr lang="en-US" altLang="zh-TW" dirty="0"/>
              <a:t>C1</a:t>
            </a:r>
            <a:r>
              <a:rPr lang="zh-TW" altLang="en-US" dirty="0"/>
              <a:t>再沸器。由於蒸氣重壓回收熱量不足以完全供應</a:t>
            </a:r>
            <a:r>
              <a:rPr lang="en-US" altLang="zh-TW" dirty="0"/>
              <a:t>C1</a:t>
            </a:r>
            <a:r>
              <a:rPr lang="zh-TW" altLang="en-US" dirty="0"/>
              <a:t>與</a:t>
            </a:r>
            <a:r>
              <a:rPr lang="en-US" altLang="zh-TW" dirty="0"/>
              <a:t>C2</a:t>
            </a:r>
            <a:r>
              <a:rPr lang="zh-TW" altLang="en-US" dirty="0"/>
              <a:t>熱負荷，於兩塔底部分別設置輔助電鍋爐（</a:t>
            </a:r>
            <a:r>
              <a:rPr lang="en-US" altLang="zh-TW" dirty="0"/>
              <a:t>EB1</a:t>
            </a:r>
            <a:r>
              <a:rPr lang="zh-TW" altLang="en-US" dirty="0"/>
              <a:t>、</a:t>
            </a:r>
            <a:r>
              <a:rPr lang="en-US" altLang="zh-TW" dirty="0"/>
              <a:t>EB2</a:t>
            </a:r>
            <a:r>
              <a:rPr lang="zh-TW" altLang="en-US" dirty="0"/>
              <a:t>）補充熱能。</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28</a:t>
            </a:fld>
            <a:endParaRPr lang="zh-TW" altLang="en-US"/>
          </a:p>
        </p:txBody>
      </p:sp>
    </p:spTree>
    <p:extLst>
      <p:ext uri="{BB962C8B-B14F-4D97-AF65-F5344CB8AC3E}">
        <p14:creationId xmlns:p14="http://schemas.microsoft.com/office/powerpoint/2010/main" val="2490397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a:t>
            </a:r>
            <a:r>
              <a:rPr lang="en-US" altLang="zh-TW" dirty="0"/>
              <a:t>Nogaja</a:t>
            </a:r>
            <a:r>
              <a:rPr lang="zh-TW" altLang="en-US" dirty="0"/>
              <a:t>等人分類，</a:t>
            </a:r>
            <a:r>
              <a:rPr lang="en-US" altLang="zh-TW" dirty="0"/>
              <a:t>C1</a:t>
            </a:r>
            <a:r>
              <a:rPr lang="zh-TW" altLang="en-US" dirty="0"/>
              <a:t>為</a:t>
            </a:r>
            <a:r>
              <a:rPr lang="en-US" altLang="zh-TW" dirty="0"/>
              <a:t>Type II</a:t>
            </a:r>
            <a:r>
              <a:rPr lang="zh-TW" altLang="en-US" dirty="0"/>
              <a:t>熱泵系統（高溫系統且熱源不足）。操作條件為：再沸器負荷</a:t>
            </a:r>
            <a:r>
              <a:rPr lang="en-US" altLang="zh-TW" dirty="0"/>
              <a:t>634.57 kW</a:t>
            </a:r>
            <a:r>
              <a:rPr lang="zh-TW" altLang="en-US" dirty="0"/>
              <a:t>（</a:t>
            </a:r>
            <a:r>
              <a:rPr lang="en-US" altLang="zh-TW" dirty="0"/>
              <a:t>373.35 K</a:t>
            </a:r>
            <a:r>
              <a:rPr lang="zh-TW" altLang="en-US" dirty="0"/>
              <a:t>），冷凝器放熱</a:t>
            </a:r>
            <a:r>
              <a:rPr lang="en-US" altLang="zh-TW" dirty="0"/>
              <a:t>255.64 kW</a:t>
            </a:r>
            <a:r>
              <a:rPr lang="zh-TW" altLang="en-US" dirty="0"/>
              <a:t>（</a:t>
            </a:r>
            <a:r>
              <a:rPr lang="en-US" altLang="zh-TW" dirty="0"/>
              <a:t>353.35 K</a:t>
            </a:r>
            <a:r>
              <a:rPr lang="zh-TW" altLang="en-US" dirty="0"/>
              <a:t>），環境溫度</a:t>
            </a:r>
            <a:r>
              <a:rPr lang="en-US" altLang="zh-TW" dirty="0"/>
              <a:t>298.15 K</a:t>
            </a:r>
            <a:r>
              <a:rPr lang="zh-TW" altLang="en-US" dirty="0"/>
              <a:t>。經最小熱泵功耗模型（</a:t>
            </a:r>
            <a:r>
              <a:rPr lang="en-US" altLang="zh-TW" dirty="0"/>
              <a:t>MHPWM</a:t>
            </a:r>
            <a:r>
              <a:rPr lang="zh-TW" altLang="en-US" dirty="0"/>
              <a:t>）計算，未回收熱量為</a:t>
            </a:r>
            <a:r>
              <a:rPr lang="en-US" altLang="zh-TW" dirty="0"/>
              <a:t>291.05 kW</a:t>
            </a:r>
            <a:r>
              <a:rPr lang="zh-TW" altLang="en-US" dirty="0"/>
              <a:t>，理論最低壓縮功耗</a:t>
            </a:r>
            <a:r>
              <a:rPr lang="en-US" altLang="zh-TW" dirty="0"/>
              <a:t>87.88 kW</a:t>
            </a:r>
            <a:r>
              <a:rPr lang="zh-TW" altLang="en-US" dirty="0"/>
              <a:t>；</a:t>
            </a:r>
            <a:r>
              <a:rPr lang="en-US" altLang="zh-TW" dirty="0"/>
              <a:t>Aspen Plus</a:t>
            </a:r>
            <a:r>
              <a:rPr lang="zh-TW" altLang="en-US" dirty="0"/>
              <a:t>模擬壓縮功率為</a:t>
            </a:r>
            <a:r>
              <a:rPr lang="en-US" altLang="zh-TW" dirty="0"/>
              <a:t>93.39 kW</a:t>
            </a:r>
            <a:r>
              <a:rPr lang="zh-TW" altLang="en-US" dirty="0"/>
              <a:t>，略高於理論值，反映實務運行中存在效率損失。</a:t>
            </a:r>
            <a:r>
              <a:rPr lang="en-US" altLang="zh-TW" dirty="0"/>
              <a:t>C2</a:t>
            </a:r>
            <a:r>
              <a:rPr lang="zh-TW" altLang="en-US" dirty="0"/>
              <a:t>及</a:t>
            </a:r>
            <a:r>
              <a:rPr lang="en-US" altLang="zh-TW" dirty="0"/>
              <a:t>C3</a:t>
            </a:r>
            <a:r>
              <a:rPr lang="zh-TW" altLang="en-US" dirty="0"/>
              <a:t>視為整合子系統，共用冷凝器，屬</a:t>
            </a:r>
            <a:r>
              <a:rPr lang="en-US" altLang="zh-TW" dirty="0"/>
              <a:t>Type I</a:t>
            </a:r>
            <a:r>
              <a:rPr lang="zh-TW" altLang="en-US" dirty="0"/>
              <a:t>熱泵系統（高溫系統且熱源充足）。總再沸器負荷為</a:t>
            </a:r>
            <a:r>
              <a:rPr lang="en-US" altLang="zh-TW" dirty="0"/>
              <a:t>3806.16 kW</a:t>
            </a:r>
            <a:r>
              <a:rPr lang="zh-TW" altLang="en-US" dirty="0"/>
              <a:t>，冷凝器熱釋放</a:t>
            </a:r>
            <a:r>
              <a:rPr lang="en-US" altLang="zh-TW" dirty="0"/>
              <a:t>4113.81 kW</a:t>
            </a:r>
            <a:r>
              <a:rPr lang="zh-TW" altLang="en-US" dirty="0"/>
              <a:t>。</a:t>
            </a:r>
            <a:r>
              <a:rPr lang="en-US" altLang="zh-TW" dirty="0"/>
              <a:t>MHPWM</a:t>
            </a:r>
            <a:r>
              <a:rPr lang="zh-TW" altLang="en-US" dirty="0"/>
              <a:t>計算理論壓縮功耗為</a:t>
            </a:r>
            <a:r>
              <a:rPr lang="en-US" altLang="zh-TW" dirty="0"/>
              <a:t>–307.65 kW</a:t>
            </a:r>
            <a:r>
              <a:rPr lang="zh-TW" altLang="en-US" dirty="0"/>
              <a:t>，顯示冷凝熱超出需求，理想狀況下不需壓縮功耗。然而，</a:t>
            </a:r>
            <a:r>
              <a:rPr lang="en-US" altLang="zh-TW" dirty="0"/>
              <a:t>Aspen Plus</a:t>
            </a:r>
            <a:r>
              <a:rPr lang="zh-TW" altLang="en-US" dirty="0"/>
              <a:t>模擬第二柱壓縮功率達</a:t>
            </a:r>
            <a:r>
              <a:rPr lang="en-US" altLang="zh-TW" dirty="0"/>
              <a:t>1422.42 kW</a:t>
            </a:r>
            <a:r>
              <a:rPr lang="zh-TW" altLang="en-US" dirty="0"/>
              <a:t>，遠高於理論值，顯示系統內存在顯著熱力學不可逆損失，可能因過高壓縮比所致。相關壓縮功耗理論值與模擬值比較彙整於表中，為後續系統效率評估與優化提供依據。</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29</a:t>
            </a:fld>
            <a:endParaRPr lang="zh-TW" altLang="en-US"/>
          </a:p>
        </p:txBody>
      </p:sp>
    </p:spTree>
    <p:extLst>
      <p:ext uri="{BB962C8B-B14F-4D97-AF65-F5344CB8AC3E}">
        <p14:creationId xmlns:p14="http://schemas.microsoft.com/office/powerpoint/2010/main" val="2646784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本模型製程塔底溫度皆低於</a:t>
            </a:r>
            <a:r>
              <a:rPr lang="en-US" altLang="zh-TW" dirty="0"/>
              <a:t>150c</a:t>
            </a:r>
            <a:r>
              <a:rPr lang="zh-TW" altLang="en-US" dirty="0"/>
              <a:t>，故採用</a:t>
            </a:r>
            <a:r>
              <a:rPr lang="en-US" altLang="zh-TW" dirty="0" err="1"/>
              <a:t>Epcon</a:t>
            </a:r>
            <a:r>
              <a:rPr lang="zh-TW" altLang="en-US" dirty="0"/>
              <a:t>技術之蒸汽熱泵系統（</a:t>
            </a:r>
            <a:r>
              <a:rPr lang="en-US" altLang="zh-TW" dirty="0"/>
              <a:t>SGHP</a:t>
            </a:r>
            <a:r>
              <a:rPr lang="zh-TW" altLang="en-US" dirty="0"/>
              <a:t>），配備</a:t>
            </a:r>
            <a:r>
              <a:rPr lang="en-US" altLang="zh-TW" dirty="0"/>
              <a:t>COP</a:t>
            </a:r>
            <a:r>
              <a:rPr lang="zh-TW" altLang="en-US" dirty="0"/>
              <a:t>為</a:t>
            </a:r>
            <a:r>
              <a:rPr lang="en-US" altLang="zh-TW" dirty="0"/>
              <a:t>5.5</a:t>
            </a:r>
            <a:r>
              <a:rPr lang="zh-TW" altLang="en-US" dirty="0"/>
              <a:t>的壓縮機，作為集中熱源供應設備。該系統將原始約</a:t>
            </a:r>
            <a:r>
              <a:rPr lang="en-US" altLang="zh-TW" dirty="0"/>
              <a:t>4441 kW</a:t>
            </a:r>
            <a:r>
              <a:rPr lang="zh-TW" altLang="en-US" dirty="0"/>
              <a:t>之熱負荷有效降低至</a:t>
            </a:r>
            <a:r>
              <a:rPr lang="en-US" altLang="zh-TW" dirty="0"/>
              <a:t>807 kW</a:t>
            </a:r>
            <a:r>
              <a:rPr lang="zh-TW" altLang="en-US" dirty="0"/>
              <a:t>之電功率輸入，顯著提升能源利用效率。系統流程示意如圖所示。</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30</a:t>
            </a:fld>
            <a:endParaRPr lang="zh-TW" altLang="en-US"/>
          </a:p>
        </p:txBody>
      </p:sp>
    </p:spTree>
    <p:extLst>
      <p:ext uri="{BB962C8B-B14F-4D97-AF65-F5344CB8AC3E}">
        <p14:creationId xmlns:p14="http://schemas.microsoft.com/office/powerpoint/2010/main" val="1048156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本節進行三種異丙醇回收技術方案之經濟效益比較，包含傳統三塔共沸蒸餾系統（</a:t>
            </a:r>
            <a:r>
              <a:rPr lang="en-US" altLang="zh-TW" dirty="0" err="1"/>
              <a:t>CyH_AD</a:t>
            </a:r>
            <a:r>
              <a:rPr lang="zh-TW" altLang="en-US" dirty="0"/>
              <a:t>）、熱泵輔助蒸餾結合輔助電鍋爐系統（</a:t>
            </a:r>
            <a:r>
              <a:rPr lang="en-US" altLang="zh-TW" dirty="0"/>
              <a:t>HPAD+EB</a:t>
            </a:r>
            <a:r>
              <a:rPr lang="zh-TW" altLang="en-US" dirty="0"/>
              <a:t>），以及採用</a:t>
            </a:r>
            <a:r>
              <a:rPr lang="en-US" altLang="zh-TW" dirty="0"/>
              <a:t>COP</a:t>
            </a:r>
            <a:r>
              <a:rPr lang="zh-TW" altLang="en-US" dirty="0"/>
              <a:t>為</a:t>
            </a:r>
            <a:r>
              <a:rPr lang="en-US" altLang="zh-TW" dirty="0"/>
              <a:t>5.5</a:t>
            </a:r>
            <a:r>
              <a:rPr lang="zh-TW" altLang="en-US" dirty="0"/>
              <a:t>之蒸汽熱泵系統（</a:t>
            </a:r>
            <a:r>
              <a:rPr lang="en-US" altLang="zh-TW" dirty="0"/>
              <a:t>SGHP</a:t>
            </a:r>
            <a:r>
              <a:rPr lang="zh-TW" altLang="en-US" dirty="0"/>
              <a:t>）。計算結果如下：傳統三柱共沸蒸餾系統熱負荷總計約</a:t>
            </a:r>
            <a:r>
              <a:rPr lang="en-US" altLang="zh-TW" dirty="0"/>
              <a:t>4441 kW</a:t>
            </a:r>
            <a:r>
              <a:rPr lang="zh-TW" altLang="en-US" dirty="0"/>
              <a:t>。以煤炭為熱源時，能源成本為每小時</a:t>
            </a:r>
            <a:r>
              <a:rPr lang="en-US" altLang="zh-TW" dirty="0"/>
              <a:t>133</a:t>
            </a:r>
            <a:r>
              <a:rPr lang="zh-TW" altLang="en-US" dirty="0"/>
              <a:t>美元。改用液化天然氣（</a:t>
            </a:r>
            <a:r>
              <a:rPr lang="en-US" altLang="zh-TW" dirty="0"/>
              <a:t>LNG</a:t>
            </a:r>
            <a:r>
              <a:rPr lang="zh-TW" altLang="en-US" dirty="0"/>
              <a:t>）時，能源成本大幅升高至</a:t>
            </a:r>
            <a:r>
              <a:rPr lang="en-US" altLang="zh-TW" dirty="0"/>
              <a:t>355</a:t>
            </a:r>
            <a:r>
              <a:rPr lang="zh-TW" altLang="en-US" dirty="0"/>
              <a:t>美元</a:t>
            </a:r>
            <a:r>
              <a:rPr lang="en-US" altLang="zh-TW" dirty="0"/>
              <a:t>/</a:t>
            </a:r>
            <a:r>
              <a:rPr lang="zh-TW" altLang="en-US" dirty="0"/>
              <a:t>小時，</a:t>
            </a:r>
            <a:r>
              <a:rPr lang="en-US" altLang="zh-TW" dirty="0"/>
              <a:t>CAC</a:t>
            </a:r>
            <a:r>
              <a:rPr lang="zh-TW" altLang="en-US" dirty="0"/>
              <a:t>為</a:t>
            </a:r>
            <a:r>
              <a:rPr lang="en-US" altLang="zh-TW" dirty="0"/>
              <a:t>217</a:t>
            </a:r>
            <a:r>
              <a:rPr lang="zh-TW" altLang="en-US" dirty="0"/>
              <a:t>美元</a:t>
            </a:r>
            <a:r>
              <a:rPr lang="en-US" altLang="zh-TW" dirty="0"/>
              <a:t>/</a:t>
            </a:r>
            <a:r>
              <a:rPr lang="zh-TW" altLang="en-US" dirty="0"/>
              <a:t>公噸</a:t>
            </a:r>
            <a:r>
              <a:rPr lang="en-US" altLang="zh-TW" dirty="0"/>
              <a:t>CO\</a:t>
            </a:r>
            <a:r>
              <a:rPr lang="en-US" altLang="zh-TW" dirty="0" err="1"/>
              <a:t>textsubscript</a:t>
            </a:r>
            <a:r>
              <a:rPr lang="en-US" altLang="zh-TW" dirty="0"/>
              <a:t>{2}</a:t>
            </a:r>
            <a:r>
              <a:rPr lang="zh-TW" altLang="en-US" dirty="0"/>
              <a:t>。</a:t>
            </a:r>
            <a:r>
              <a:rPr lang="en-US" altLang="zh-TW" dirty="0"/>
              <a:t>HPAD+EB</a:t>
            </a:r>
            <a:r>
              <a:rPr lang="zh-TW" altLang="en-US" dirty="0"/>
              <a:t>系統壓縮功率降低至</a:t>
            </a:r>
            <a:r>
              <a:rPr lang="en-US" altLang="zh-TW" dirty="0"/>
              <a:t>1827 kW</a:t>
            </a:r>
            <a:r>
              <a:rPr lang="zh-TW" altLang="en-US" dirty="0"/>
              <a:t>，若採用風力電力供應，能源成本降至</a:t>
            </a:r>
            <a:r>
              <a:rPr lang="en-US" altLang="zh-TW" dirty="0"/>
              <a:t>100</a:t>
            </a:r>
            <a:r>
              <a:rPr lang="zh-TW" altLang="en-US" dirty="0"/>
              <a:t>美元</a:t>
            </a:r>
            <a:r>
              <a:rPr lang="en-US" altLang="zh-TW" dirty="0"/>
              <a:t>/</a:t>
            </a:r>
            <a:r>
              <a:rPr lang="zh-TW" altLang="en-US" dirty="0"/>
              <a:t>小時，且</a:t>
            </a:r>
            <a:r>
              <a:rPr lang="en-US" altLang="zh-TW" dirty="0"/>
              <a:t>CAC</a:t>
            </a:r>
            <a:r>
              <a:rPr lang="zh-TW" altLang="en-US" dirty="0"/>
              <a:t>為負值（</a:t>
            </a:r>
            <a:r>
              <a:rPr lang="en-US" altLang="zh-TW" dirty="0"/>
              <a:t>–15</a:t>
            </a:r>
            <a:r>
              <a:rPr lang="zh-TW" altLang="en-US" dirty="0"/>
              <a:t>美元</a:t>
            </a:r>
            <a:r>
              <a:rPr lang="en-US" altLang="zh-TW" dirty="0"/>
              <a:t>/</a:t>
            </a:r>
            <a:r>
              <a:rPr lang="zh-TW" altLang="en-US" dirty="0"/>
              <a:t>公噸</a:t>
            </a:r>
            <a:r>
              <a:rPr lang="en-US" altLang="zh-TW" dirty="0"/>
              <a:t>CO\</a:t>
            </a:r>
            <a:r>
              <a:rPr lang="en-US" altLang="zh-TW" dirty="0" err="1"/>
              <a:t>textsubscript</a:t>
            </a:r>
            <a:r>
              <a:rPr lang="en-US" altLang="zh-TW" dirty="0"/>
              <a:t>{2}</a:t>
            </a:r>
            <a:r>
              <a:rPr lang="zh-TW" altLang="en-US" dirty="0"/>
              <a:t>），顯示節能與經濟雙重效益。使用小型模組核能（</a:t>
            </a:r>
            <a:r>
              <a:rPr lang="en-US" altLang="zh-TW" dirty="0"/>
              <a:t>SMR</a:t>
            </a:r>
            <a:r>
              <a:rPr lang="zh-TW" altLang="en-US" dirty="0"/>
              <a:t>）與電網電力時，能源成本分別為</a:t>
            </a:r>
            <a:r>
              <a:rPr lang="en-US" altLang="zh-TW" dirty="0"/>
              <a:t>174</a:t>
            </a:r>
            <a:r>
              <a:rPr lang="zh-TW" altLang="en-US" dirty="0"/>
              <a:t>美元及</a:t>
            </a:r>
            <a:r>
              <a:rPr lang="en-US" altLang="zh-TW" dirty="0"/>
              <a:t>261</a:t>
            </a:r>
            <a:r>
              <a:rPr lang="zh-TW" altLang="en-US" dirty="0"/>
              <a:t>美元</a:t>
            </a:r>
            <a:r>
              <a:rPr lang="en-US" altLang="zh-TW" dirty="0"/>
              <a:t>/</a:t>
            </a:r>
            <a:r>
              <a:rPr lang="zh-TW" altLang="en-US" dirty="0"/>
              <a:t>小時，</a:t>
            </a:r>
            <a:r>
              <a:rPr lang="en-US" altLang="zh-TW" dirty="0"/>
              <a:t>CAC</a:t>
            </a:r>
            <a:r>
              <a:rPr lang="zh-TW" altLang="en-US" dirty="0"/>
              <a:t>分別為</a:t>
            </a:r>
            <a:r>
              <a:rPr lang="en-US" altLang="zh-TW" dirty="0"/>
              <a:t>17</a:t>
            </a:r>
            <a:r>
              <a:rPr lang="zh-TW" altLang="en-US" dirty="0"/>
              <a:t>美元及</a:t>
            </a:r>
            <a:r>
              <a:rPr lang="en-US" altLang="zh-TW" dirty="0"/>
              <a:t>84</a:t>
            </a:r>
            <a:r>
              <a:rPr lang="zh-TW" altLang="en-US" dirty="0"/>
              <a:t>美元</a:t>
            </a:r>
            <a:r>
              <a:rPr lang="en-US" altLang="zh-TW" dirty="0"/>
              <a:t>/</a:t>
            </a:r>
            <a:r>
              <a:rPr lang="zh-TW" altLang="en-US" dirty="0"/>
              <a:t>公噸</a:t>
            </a:r>
            <a:r>
              <a:rPr lang="en-US" altLang="zh-TW" dirty="0"/>
              <a:t>CO\</a:t>
            </a:r>
            <a:r>
              <a:rPr lang="en-US" altLang="zh-TW" dirty="0" err="1"/>
              <a:t>textsubscript</a:t>
            </a:r>
            <a:r>
              <a:rPr lang="en-US" altLang="zh-TW" dirty="0"/>
              <a:t>{2}</a:t>
            </a:r>
            <a:r>
              <a:rPr lang="zh-TW" altLang="en-US" dirty="0"/>
              <a:t>。</a:t>
            </a:r>
            <a:r>
              <a:rPr lang="en-US" altLang="zh-TW" dirty="0"/>
              <a:t>SGHP</a:t>
            </a:r>
            <a:r>
              <a:rPr lang="zh-TW" altLang="en-US" dirty="0"/>
              <a:t>系統進一步將壓縮功率降至</a:t>
            </a:r>
            <a:r>
              <a:rPr lang="en-US" altLang="zh-TW" dirty="0"/>
              <a:t>1269 kW</a:t>
            </a:r>
            <a:r>
              <a:rPr lang="zh-TW" altLang="en-US" dirty="0"/>
              <a:t>。風力供電下，能源成本降至</a:t>
            </a:r>
            <a:r>
              <a:rPr lang="en-US" altLang="zh-TW" dirty="0"/>
              <a:t>44</a:t>
            </a:r>
            <a:r>
              <a:rPr lang="zh-TW" altLang="en-US" dirty="0"/>
              <a:t>美元</a:t>
            </a:r>
            <a:r>
              <a:rPr lang="en-US" altLang="zh-TW" dirty="0"/>
              <a:t>/</a:t>
            </a:r>
            <a:r>
              <a:rPr lang="zh-TW" altLang="en-US" dirty="0"/>
              <a:t>小時，</a:t>
            </a:r>
            <a:r>
              <a:rPr lang="en-US" altLang="zh-TW" dirty="0"/>
              <a:t>CAC</a:t>
            </a:r>
            <a:r>
              <a:rPr lang="zh-TW" altLang="en-US" dirty="0"/>
              <a:t>為</a:t>
            </a:r>
            <a:r>
              <a:rPr lang="en-US" altLang="zh-TW" dirty="0"/>
              <a:t>–38</a:t>
            </a:r>
            <a:r>
              <a:rPr lang="zh-TW" altLang="en-US" dirty="0"/>
              <a:t>美元</a:t>
            </a:r>
            <a:r>
              <a:rPr lang="en-US" altLang="zh-TW" dirty="0"/>
              <a:t>/</a:t>
            </a:r>
            <a:r>
              <a:rPr lang="zh-TW" altLang="en-US" dirty="0"/>
              <a:t>公噸</a:t>
            </a:r>
            <a:r>
              <a:rPr lang="en-US" altLang="zh-TW" dirty="0"/>
              <a:t>CO\</a:t>
            </a:r>
            <a:r>
              <a:rPr lang="en-US" altLang="zh-TW" dirty="0" err="1"/>
              <a:t>textsubscript</a:t>
            </a:r>
            <a:r>
              <a:rPr lang="en-US" altLang="zh-TW" dirty="0"/>
              <a:t>{2}</a:t>
            </a:r>
            <a:r>
              <a:rPr lang="zh-TW" altLang="en-US" dirty="0"/>
              <a:t>，呈現最佳節能與環境效益。採用</a:t>
            </a:r>
            <a:r>
              <a:rPr lang="en-US" altLang="zh-TW" dirty="0"/>
              <a:t>SMR</a:t>
            </a:r>
            <a:r>
              <a:rPr lang="zh-TW" altLang="en-US" dirty="0"/>
              <a:t>與電網電力時，</a:t>
            </a:r>
            <a:r>
              <a:rPr lang="en-US" altLang="zh-TW" dirty="0"/>
              <a:t>CAC</a:t>
            </a:r>
            <a:r>
              <a:rPr lang="zh-TW" altLang="en-US" dirty="0"/>
              <a:t>分別為</a:t>
            </a:r>
            <a:r>
              <a:rPr lang="en-US" altLang="zh-TW" dirty="0"/>
              <a:t>–23</a:t>
            </a:r>
            <a:r>
              <a:rPr lang="zh-TW" altLang="en-US" dirty="0"/>
              <a:t>美元與</a:t>
            </a:r>
            <a:r>
              <a:rPr lang="en-US" altLang="zh-TW" dirty="0"/>
              <a:t>–9</a:t>
            </a:r>
            <a:r>
              <a:rPr lang="zh-TW" altLang="en-US" dirty="0"/>
              <a:t>美元</a:t>
            </a:r>
            <a:r>
              <a:rPr lang="en-US" altLang="zh-TW" dirty="0"/>
              <a:t>/</a:t>
            </a:r>
            <a:r>
              <a:rPr lang="zh-TW" altLang="en-US" dirty="0"/>
              <a:t>公噸</a:t>
            </a:r>
            <a:r>
              <a:rPr lang="en-US" altLang="zh-TW" dirty="0"/>
              <a:t>CO\</a:t>
            </a:r>
            <a:r>
              <a:rPr lang="en-US" altLang="zh-TW" dirty="0" err="1"/>
              <a:t>textsubscript</a:t>
            </a:r>
            <a:r>
              <a:rPr lang="en-US" altLang="zh-TW" dirty="0"/>
              <a:t>{2}</a:t>
            </a:r>
            <a:r>
              <a:rPr lang="zh-TW" altLang="en-US" dirty="0"/>
              <a:t>，顯示系統於不同電力來源下皆維持強勁減碳潛力。以上數據彙整於表格中，所有數值均四捨五入至整數，以利比較與分析。該經濟分析為不同技術方案的選擇提供定量依據，助力工業製程的能源優化與碳排放控制。</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31</a:t>
            </a:fld>
            <a:endParaRPr lang="zh-TW" altLang="en-US"/>
          </a:p>
        </p:txBody>
      </p:sp>
    </p:spTree>
    <p:extLst>
      <p:ext uri="{BB962C8B-B14F-4D97-AF65-F5344CB8AC3E}">
        <p14:creationId xmlns:p14="http://schemas.microsoft.com/office/powerpoint/2010/main" val="3672812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在全球積極追求碳中和目標的背景下，工業部門的深度減碳已成為關鍵挑戰。根據美國能源部（</a:t>
            </a:r>
            <a:r>
              <a:rPr lang="en-US" altLang="zh-TW" dirty="0"/>
              <a:t>DOE</a:t>
            </a:r>
            <a:r>
              <a:rPr lang="zh-TW" altLang="en-US" dirty="0"/>
              <a:t>）發布的</a:t>
            </a:r>
            <a:r>
              <a:rPr lang="en-US" altLang="zh-TW" dirty="0"/>
              <a:t>《</a:t>
            </a:r>
            <a:r>
              <a:rPr lang="zh-TW" altLang="en-US" dirty="0"/>
              <a:t>工業減碳路線圖</a:t>
            </a:r>
            <a:r>
              <a:rPr lang="en-US" altLang="zh-TW" dirty="0"/>
              <a:t>》</a:t>
            </a:r>
            <a:r>
              <a:rPr lang="zh-TW" altLang="en-US" dirty="0"/>
              <a:t>，工業減碳策略主要涵蓋四大方向：提升能源效率、推動工業電氣化、採用低碳燃料及原料，以及部署碳捕獲、利用與封存技術（</a:t>
            </a:r>
            <a:r>
              <a:rPr lang="en-US" altLang="zh-TW" dirty="0"/>
              <a:t>CCUS</a:t>
            </a:r>
            <a:r>
              <a:rPr lang="zh-TW" altLang="en-US" dirty="0"/>
              <a:t>）。其中，工業電氣化指以電力取代傳統的化石燃料熱能，是實現中高溫熱能應用減碳最具潛力的途徑之一。</a:t>
            </a:r>
            <a:r>
              <a:rPr lang="en-US" altLang="zh-TW" dirty="0" err="1"/>
              <a:t>Sundaramoorthy</a:t>
            </a:r>
            <a:r>
              <a:rPr lang="en-US" altLang="zh-TW" dirty="0"/>
              <a:t> </a:t>
            </a:r>
            <a:r>
              <a:rPr lang="zh-TW" altLang="en-US" dirty="0"/>
              <a:t>等學者（</a:t>
            </a:r>
            <a:r>
              <a:rPr lang="en-US" altLang="zh-TW" dirty="0"/>
              <a:t>2023</a:t>
            </a:r>
            <a:r>
              <a:rPr lang="zh-TW" altLang="en-US" dirty="0"/>
              <a:t>）進一步強調，結合能源效率提升與電氣化，能帶來顯著的技術與經濟效益。然而，電氣化的碳減排潛力高度仰賴低碳電力的可得性。若電網仍以化石燃料為主，則間接排放將抵銷電氣化所帶來的直接減排效果。故發展以再生能源為基礎的電力供應系統，對實現電氣化的全面減碳效益至關重要。以中國為例，其工業電氣化率已達</a:t>
            </a:r>
            <a:r>
              <a:rPr lang="en-US" altLang="zh-TW" dirty="0"/>
              <a:t>30</a:t>
            </a:r>
            <a:r>
              <a:rPr lang="zh-TW" altLang="en-US" dirty="0"/>
              <a:t>％，超越歐盟及美國，且積極推動太陽能與風力發電的擴張，以降低電網碳強度。此現象彰顯結合電氣化與低碳電力的可行性與政策成效，促進工業深度減碳。近年來，實證研究亦關注電氣化策略於熱驅動製程的應用。</a:t>
            </a:r>
            <a:r>
              <a:rPr lang="en-US" altLang="zh-TW" dirty="0" err="1"/>
              <a:t>Mekidiche</a:t>
            </a:r>
            <a:r>
              <a:rPr lang="en-US" altLang="zh-TW" dirty="0"/>
              <a:t> </a:t>
            </a:r>
            <a:r>
              <a:rPr lang="zh-TW" altLang="en-US" dirty="0"/>
              <a:t>等人（</a:t>
            </a:r>
            <a:r>
              <a:rPr lang="en-US" altLang="zh-TW" dirty="0"/>
              <a:t>2023</a:t>
            </a:r>
            <a:r>
              <a:rPr lang="zh-TW" altLang="en-US" dirty="0"/>
              <a:t>）提出以電力系統取代蒸餾熱源的工業電氣化架構，結果顯示以熱泵及電加熱器替代傳統鍋爐，能有效降低製程碳排放並提升熱能整合效率。</a:t>
            </a:r>
            <a:r>
              <a:rPr lang="en-US" altLang="zh-TW" dirty="0"/>
              <a:t>Cui </a:t>
            </a:r>
            <a:r>
              <a:rPr lang="zh-TW" altLang="en-US" dirty="0"/>
              <a:t>等人（</a:t>
            </a:r>
            <a:r>
              <a:rPr lang="en-US" altLang="zh-TW" dirty="0"/>
              <a:t>2025</a:t>
            </a:r>
            <a:r>
              <a:rPr lang="zh-TW" altLang="en-US" dirty="0"/>
              <a:t>）探討電氣化與蒸餾強化的協同效應，初步技術經濟分析亦證實採用熱泵輔助蒸餾（</a:t>
            </a:r>
            <a:r>
              <a:rPr lang="en-US" altLang="zh-TW" dirty="0"/>
              <a:t>HPAD</a:t>
            </a:r>
            <a:r>
              <a:rPr lang="zh-TW" altLang="en-US" dirty="0"/>
              <a:t>）具備經濟效益，無額外成本負擔。綜合而言，將低碳電力與熱能系統電氣化相結合，是推動工業碳中和的重要關鍵路徑。</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4</a:t>
            </a:fld>
            <a:endParaRPr lang="zh-TW" altLang="en-US"/>
          </a:p>
        </p:txBody>
      </p:sp>
    </p:spTree>
    <p:extLst>
      <p:ext uri="{BB962C8B-B14F-4D97-AF65-F5344CB8AC3E}">
        <p14:creationId xmlns:p14="http://schemas.microsoft.com/office/powerpoint/2010/main" val="3966922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32</a:t>
            </a:fld>
            <a:endParaRPr lang="zh-TW" altLang="en-US"/>
          </a:p>
        </p:txBody>
      </p:sp>
    </p:spTree>
    <p:extLst>
      <p:ext uri="{BB962C8B-B14F-4D97-AF65-F5344CB8AC3E}">
        <p14:creationId xmlns:p14="http://schemas.microsoft.com/office/powerpoint/2010/main" val="831387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本研究採用</a:t>
            </a:r>
            <a:r>
              <a:rPr lang="en-US" altLang="zh-TW" dirty="0"/>
              <a:t>Aspen Plus</a:t>
            </a:r>
            <a:r>
              <a:rPr lang="zh-TW" altLang="en-US" dirty="0"/>
              <a:t>組件資料庫中預設的二甲基亞砜（</a:t>
            </a:r>
            <a:r>
              <a:rPr lang="en-US" altLang="zh-TW" dirty="0"/>
              <a:t>DMSO</a:t>
            </a:r>
            <a:r>
              <a:rPr lang="zh-TW" altLang="en-US" dirty="0"/>
              <a:t>）、異丙醇（</a:t>
            </a:r>
            <a:r>
              <a:rPr lang="en-US" altLang="zh-TW" dirty="0"/>
              <a:t>IPA</a:t>
            </a:r>
            <a:r>
              <a:rPr lang="zh-TW" altLang="en-US" dirty="0"/>
              <a:t>）及水（</a:t>
            </a:r>
            <a:r>
              <a:rPr lang="en-US" altLang="zh-TW" dirty="0"/>
              <a:t>H2O</a:t>
            </a:r>
            <a:r>
              <a:rPr lang="zh-TW" altLang="en-US" dirty="0"/>
              <a:t>）資料，作為模擬之依據。上表彙整各成分之分子式、分子量及常壓沸點，分別為：</a:t>
            </a:r>
            <a:r>
              <a:rPr lang="en-US" altLang="zh-TW" dirty="0"/>
              <a:t>IPA</a:t>
            </a:r>
            <a:r>
              <a:rPr lang="zh-TW" altLang="en-US" dirty="0"/>
              <a:t>（</a:t>
            </a:r>
            <a:r>
              <a:rPr lang="en-US" altLang="zh-TW" dirty="0"/>
              <a:t>C3H8O</a:t>
            </a:r>
            <a:r>
              <a:rPr lang="zh-TW" altLang="en-US" dirty="0"/>
              <a:t>，</a:t>
            </a:r>
            <a:r>
              <a:rPr lang="en-US" altLang="zh-TW" dirty="0"/>
              <a:t>60.10 g/mol</a:t>
            </a:r>
            <a:r>
              <a:rPr lang="zh-TW" altLang="en-US" dirty="0"/>
              <a:t>，</a:t>
            </a:r>
            <a:r>
              <a:rPr lang="en-US" altLang="zh-TW" dirty="0"/>
              <a:t>82.0°C</a:t>
            </a:r>
            <a:r>
              <a:rPr lang="zh-TW" altLang="en-US" dirty="0"/>
              <a:t>）、水（</a:t>
            </a:r>
            <a:r>
              <a:rPr lang="en-US" altLang="zh-TW" dirty="0"/>
              <a:t>H2O</a:t>
            </a:r>
            <a:r>
              <a:rPr lang="zh-TW" altLang="en-US" dirty="0"/>
              <a:t>，</a:t>
            </a:r>
            <a:r>
              <a:rPr lang="en-US" altLang="zh-TW" dirty="0"/>
              <a:t>18.02 g/mol</a:t>
            </a:r>
            <a:r>
              <a:rPr lang="zh-TW" altLang="en-US" dirty="0"/>
              <a:t>，</a:t>
            </a:r>
            <a:r>
              <a:rPr lang="en-US" altLang="zh-TW" dirty="0"/>
              <a:t>100.0°C</a:t>
            </a:r>
            <a:r>
              <a:rPr lang="zh-TW" altLang="en-US" dirty="0"/>
              <a:t>）及</a:t>
            </a:r>
            <a:r>
              <a:rPr lang="en-US" altLang="zh-TW" dirty="0"/>
              <a:t>DMSO</a:t>
            </a:r>
            <a:r>
              <a:rPr lang="zh-TW" altLang="en-US" dirty="0"/>
              <a:t>（</a:t>
            </a:r>
            <a:r>
              <a:rPr lang="en-US" altLang="zh-TW" dirty="0"/>
              <a:t>C2H6OS</a:t>
            </a:r>
            <a:r>
              <a:rPr lang="zh-TW" altLang="en-US" dirty="0"/>
              <a:t>，</a:t>
            </a:r>
            <a:r>
              <a:rPr lang="en-US" altLang="zh-TW" dirty="0"/>
              <a:t>78.13 g/mol</a:t>
            </a:r>
            <a:r>
              <a:rPr lang="zh-TW" altLang="en-US" dirty="0"/>
              <a:t>，</a:t>
            </a:r>
            <a:r>
              <a:rPr lang="en-US" altLang="zh-TW" dirty="0"/>
              <a:t>189.0°C</a:t>
            </a:r>
            <a:r>
              <a:rPr lang="zh-TW" altLang="en-US" dirty="0"/>
              <a:t>）。模擬過程中，採用非隨機兩液相活度係數模型（</a:t>
            </a:r>
            <a:r>
              <a:rPr lang="en-US" altLang="zh-TW" dirty="0"/>
              <a:t>NRTL</a:t>
            </a:r>
            <a:r>
              <a:rPr lang="zh-TW" altLang="en-US" dirty="0"/>
              <a:t>）以描述各組件間非理想行為，其二元交互作用參數如上表所示，數據來源於</a:t>
            </a:r>
            <a:r>
              <a:rPr lang="en-US" altLang="zh-TW" dirty="0"/>
              <a:t>VLE-IG</a:t>
            </a:r>
            <a:r>
              <a:rPr lang="zh-TW" altLang="en-US" dirty="0"/>
              <a:t>模型。</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33</a:t>
            </a:fld>
            <a:endParaRPr lang="zh-TW" altLang="en-US"/>
          </a:p>
        </p:txBody>
      </p:sp>
    </p:spTree>
    <p:extLst>
      <p:ext uri="{BB962C8B-B14F-4D97-AF65-F5344CB8AC3E}">
        <p14:creationId xmlns:p14="http://schemas.microsoft.com/office/powerpoint/2010/main" val="3631009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90752">
              <a:defRPr/>
            </a:pPr>
            <a:r>
              <a:rPr lang="zh-TW" altLang="en-US" dirty="0"/>
              <a:t>本研究建立一套三柱萃取蒸餾系統，設計依據</a:t>
            </a:r>
            <a:r>
              <a:rPr lang="en-US" altLang="zh-TW" dirty="0"/>
              <a:t>Liang</a:t>
            </a:r>
            <a:r>
              <a:rPr lang="zh-TW" altLang="en-US" dirty="0"/>
              <a:t>等人（</a:t>
            </a:r>
            <a:r>
              <a:rPr lang="en-US" altLang="zh-TW" dirty="0"/>
              <a:t>2014</a:t>
            </a:r>
            <a:r>
              <a:rPr lang="zh-TW" altLang="en-US" dirty="0"/>
              <a:t>）提出之節能萃取蒸餾流程。</a:t>
            </a:r>
          </a:p>
          <a:p>
            <a:endParaRPr lang="zh-TW" altLang="en-US" dirty="0"/>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34</a:t>
            </a:fld>
            <a:endParaRPr lang="zh-TW" altLang="en-US"/>
          </a:p>
        </p:txBody>
      </p:sp>
    </p:spTree>
    <p:extLst>
      <p:ext uri="{BB962C8B-B14F-4D97-AF65-F5344CB8AC3E}">
        <p14:creationId xmlns:p14="http://schemas.microsoft.com/office/powerpoint/2010/main" val="39879383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本節介紹無熱能整合條件下，利用三柱萃取蒸餾系統（</a:t>
            </a:r>
            <a:r>
              <a:rPr lang="en-US" altLang="zh-TW" dirty="0"/>
              <a:t>DMSO_ED</a:t>
            </a:r>
            <a:r>
              <a:rPr lang="zh-TW" altLang="en-US" dirty="0"/>
              <a:t>）進行異丙醇（</a:t>
            </a:r>
            <a:r>
              <a:rPr lang="en-US" altLang="zh-TW" dirty="0"/>
              <a:t>IPA</a:t>
            </a:r>
            <a:r>
              <a:rPr lang="zh-TW" altLang="en-US" dirty="0"/>
              <a:t>）回收之基本流程。流程配置如圖所示。</a:t>
            </a:r>
          </a:p>
          <a:p>
            <a:r>
              <a:rPr lang="zh-TW" altLang="en-US" dirty="0"/>
              <a:t>預濃縮柱（</a:t>
            </a:r>
            <a:r>
              <a:rPr lang="en-US" altLang="zh-TW" dirty="0"/>
              <a:t>C1</a:t>
            </a:r>
            <a:r>
              <a:rPr lang="zh-TW" altLang="en-US" dirty="0"/>
              <a:t>）為第一分離階段，主要任務為從進料中去除部分水分，以提高</a:t>
            </a:r>
            <a:r>
              <a:rPr lang="en-US" altLang="zh-TW" dirty="0"/>
              <a:t>IPA</a:t>
            </a:r>
            <a:r>
              <a:rPr lang="zh-TW" altLang="en-US" dirty="0"/>
              <a:t>濃度，使其達到後續萃取蒸餾適用水平。該柱設置</a:t>
            </a:r>
            <a:r>
              <a:rPr lang="en-US" altLang="zh-TW" dirty="0"/>
              <a:t>14</a:t>
            </a:r>
            <a:r>
              <a:rPr lang="zh-TW" altLang="en-US" dirty="0"/>
              <a:t>層塔板，於大氣壓（</a:t>
            </a:r>
            <a:r>
              <a:rPr lang="en-US" altLang="zh-TW" dirty="0"/>
              <a:t>1 atm</a:t>
            </a:r>
            <a:r>
              <a:rPr lang="zh-TW" altLang="en-US" dirty="0"/>
              <a:t>）下運行，進料自第</a:t>
            </a:r>
            <a:r>
              <a:rPr lang="en-US" altLang="zh-TW" dirty="0"/>
              <a:t>8</a:t>
            </a:r>
            <a:r>
              <a:rPr lang="zh-TW" altLang="en-US" dirty="0"/>
              <a:t>層注入。塔底產物為含水純度達</a:t>
            </a:r>
            <a:r>
              <a:rPr lang="en-US" altLang="zh-TW" dirty="0"/>
              <a:t>99.99 </a:t>
            </a:r>
            <a:r>
              <a:rPr lang="en-US" altLang="zh-TW" dirty="0" err="1"/>
              <a:t>wt</a:t>
            </a:r>
            <a:r>
              <a:rPr lang="en-US" altLang="zh-TW" dirty="0"/>
              <a:t>%</a:t>
            </a:r>
            <a:r>
              <a:rPr lang="zh-TW" altLang="en-US" dirty="0"/>
              <a:t>之水相，送往廢水處理；塔頂產物為</a:t>
            </a:r>
            <a:r>
              <a:rPr lang="en-US" altLang="zh-TW" dirty="0"/>
              <a:t>IPA</a:t>
            </a:r>
            <a:r>
              <a:rPr lang="zh-TW" altLang="en-US" dirty="0"/>
              <a:t>與水之混合液，送入第二塔進行進一步分離。</a:t>
            </a:r>
          </a:p>
          <a:p>
            <a:r>
              <a:rPr lang="zh-TW" altLang="en-US" dirty="0"/>
              <a:t>萃取蒸餾柱（</a:t>
            </a:r>
            <a:r>
              <a:rPr lang="en-US" altLang="zh-TW" dirty="0"/>
              <a:t>C2</a:t>
            </a:r>
            <a:r>
              <a:rPr lang="zh-TW" altLang="en-US" dirty="0"/>
              <a:t>）為核心分離單元，利用高沸點溶劑二甲基亞砜（</a:t>
            </a:r>
            <a:r>
              <a:rPr lang="en-US" altLang="zh-TW" dirty="0"/>
              <a:t>DMSO</a:t>
            </a:r>
            <a:r>
              <a:rPr lang="zh-TW" altLang="en-US" dirty="0"/>
              <a:t>）提升</a:t>
            </a:r>
            <a:r>
              <a:rPr lang="en-US" altLang="zh-TW" dirty="0"/>
              <a:t>IPA</a:t>
            </a:r>
            <a:r>
              <a:rPr lang="zh-TW" altLang="en-US" dirty="0"/>
              <a:t>與水之相對揮發度，促進有效分離。該柱裝有</a:t>
            </a:r>
            <a:r>
              <a:rPr lang="en-US" altLang="zh-TW" dirty="0"/>
              <a:t>48</a:t>
            </a:r>
            <a:r>
              <a:rPr lang="zh-TW" altLang="en-US" dirty="0"/>
              <a:t>層塔板，進料自</a:t>
            </a:r>
            <a:r>
              <a:rPr lang="en-US" altLang="zh-TW" dirty="0"/>
              <a:t>C1</a:t>
            </a:r>
            <a:r>
              <a:rPr lang="zh-TW" altLang="en-US" dirty="0"/>
              <a:t>之塔頂於第</a:t>
            </a:r>
            <a:r>
              <a:rPr lang="en-US" altLang="zh-TW" dirty="0"/>
              <a:t>40</a:t>
            </a:r>
            <a:r>
              <a:rPr lang="zh-TW" altLang="en-US" dirty="0"/>
              <a:t>層注入，</a:t>
            </a:r>
            <a:r>
              <a:rPr lang="en-US" altLang="zh-TW" dirty="0"/>
              <a:t>DMSO</a:t>
            </a:r>
            <a:r>
              <a:rPr lang="zh-TW" altLang="en-US" dirty="0"/>
              <a:t>溶劑則於第</a:t>
            </a:r>
            <a:r>
              <a:rPr lang="en-US" altLang="zh-TW" dirty="0"/>
              <a:t>6</a:t>
            </a:r>
            <a:r>
              <a:rPr lang="zh-TW" altLang="en-US" dirty="0"/>
              <a:t>層引入。塔頂產物為高純度</a:t>
            </a:r>
            <a:r>
              <a:rPr lang="en-US" altLang="zh-TW" dirty="0"/>
              <a:t>IPA</a:t>
            </a:r>
            <a:r>
              <a:rPr lang="zh-TW" altLang="en-US" dirty="0"/>
              <a:t>富集液，純度達</a:t>
            </a:r>
            <a:r>
              <a:rPr lang="en-US" altLang="zh-TW" dirty="0"/>
              <a:t>99.97 </a:t>
            </a:r>
            <a:r>
              <a:rPr lang="en-US" altLang="zh-TW" dirty="0" err="1"/>
              <a:t>wt</a:t>
            </a:r>
            <a:r>
              <a:rPr lang="en-US" altLang="zh-TW" dirty="0"/>
              <a:t>%</a:t>
            </a:r>
            <a:r>
              <a:rPr lang="zh-TW" altLang="en-US" dirty="0"/>
              <a:t>，符合電子級異丙醇之嚴格規範。</a:t>
            </a:r>
          </a:p>
          <a:p>
            <a:r>
              <a:rPr lang="zh-TW" altLang="en-US" dirty="0"/>
              <a:t>萃取劑回收柱（</a:t>
            </a:r>
            <a:r>
              <a:rPr lang="en-US" altLang="zh-TW" dirty="0"/>
              <a:t>C3</a:t>
            </a:r>
            <a:r>
              <a:rPr lang="zh-TW" altLang="en-US" dirty="0"/>
              <a:t>）設有</a:t>
            </a:r>
            <a:r>
              <a:rPr lang="en-US" altLang="zh-TW" dirty="0"/>
              <a:t>22</a:t>
            </a:r>
            <a:r>
              <a:rPr lang="zh-TW" altLang="en-US" dirty="0"/>
              <a:t>層塔板，進料自</a:t>
            </a:r>
            <a:r>
              <a:rPr lang="en-US" altLang="zh-TW" dirty="0"/>
              <a:t>C2</a:t>
            </a:r>
            <a:r>
              <a:rPr lang="zh-TW" altLang="en-US" dirty="0"/>
              <a:t>之塔底於第</a:t>
            </a:r>
            <a:r>
              <a:rPr lang="en-US" altLang="zh-TW" dirty="0"/>
              <a:t>9</a:t>
            </a:r>
            <a:r>
              <a:rPr lang="zh-TW" altLang="en-US" dirty="0"/>
              <a:t>層注入。塔頂產物為含水純度達</a:t>
            </a:r>
            <a:r>
              <a:rPr lang="en-US" altLang="zh-TW" dirty="0"/>
              <a:t>99.99 </a:t>
            </a:r>
            <a:r>
              <a:rPr lang="en-US" altLang="zh-TW" dirty="0" err="1"/>
              <a:t>wt</a:t>
            </a:r>
            <a:r>
              <a:rPr lang="en-US" altLang="zh-TW" dirty="0"/>
              <a:t>%</a:t>
            </a:r>
            <a:r>
              <a:rPr lang="zh-TW" altLang="en-US" dirty="0"/>
              <a:t>之水相，塔底產物為回收之萃取溶劑，經回流返回至</a:t>
            </a:r>
            <a:r>
              <a:rPr lang="en-US" altLang="zh-TW" dirty="0"/>
              <a:t>C2</a:t>
            </a:r>
            <a:r>
              <a:rPr lang="zh-TW" altLang="en-US" dirty="0"/>
              <a:t>使用。</a:t>
            </a:r>
          </a:p>
          <a:p>
            <a:r>
              <a:rPr lang="zh-TW" altLang="en-US" dirty="0"/>
              <a:t>此系統配置為確保異丙醇高效分離與溶劑回收再利用提供了穩定且可靠之操作基礎。</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35</a:t>
            </a:fld>
            <a:endParaRPr lang="zh-TW" altLang="en-US"/>
          </a:p>
        </p:txBody>
      </p:sp>
    </p:spTree>
    <p:extLst>
      <p:ext uri="{BB962C8B-B14F-4D97-AF65-F5344CB8AC3E}">
        <p14:creationId xmlns:p14="http://schemas.microsoft.com/office/powerpoint/2010/main" val="2441409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本研究所採用的熱泵輔助萃取蒸餾系統（</a:t>
            </a:r>
            <a:r>
              <a:rPr lang="en-US" altLang="zh-TW" dirty="0"/>
              <a:t>HPAD</a:t>
            </a:r>
            <a:r>
              <a:rPr lang="zh-TW" altLang="en-US" dirty="0"/>
              <a:t>）基於機械蒸汽重壓（</a:t>
            </a:r>
            <a:r>
              <a:rPr lang="en-US" altLang="zh-TW" dirty="0"/>
              <a:t>MVR</a:t>
            </a:r>
            <a:r>
              <a:rPr lang="zh-TW" altLang="en-US" dirty="0"/>
              <a:t>）技術，為每一蒸餾柱建立獨立且封閉的熱泵迴路。該技術通過壓縮提升塔頂蒸氣能量，並利用冷凝釋放之潛熱供應再沸器熱負荷，形成局部自給自足之熱循環系統。</a:t>
            </a:r>
          </a:p>
          <a:p>
            <a:r>
              <a:rPr lang="zh-TW" altLang="en-US" dirty="0"/>
              <a:t>各柱熱泵配置及運行條件如下：</a:t>
            </a:r>
            <a:r>
              <a:rPr lang="en-US" altLang="zh-TW" dirty="0"/>
              <a:t>C1</a:t>
            </a:r>
            <a:r>
              <a:rPr lang="zh-TW" altLang="en-US" dirty="0"/>
              <a:t>頂部蒸氣經單級等熵壓縮，壓力由</a:t>
            </a:r>
            <a:r>
              <a:rPr lang="en-US" altLang="zh-TW" dirty="0"/>
              <a:t>1 atm</a:t>
            </a:r>
            <a:r>
              <a:rPr lang="zh-TW" altLang="en-US" dirty="0"/>
              <a:t>提升至</a:t>
            </a:r>
            <a:r>
              <a:rPr lang="en-US" altLang="zh-TW" dirty="0"/>
              <a:t>2.947 atm</a:t>
            </a:r>
            <a:r>
              <a:rPr lang="zh-TW" altLang="en-US" dirty="0"/>
              <a:t>，超熱蒸氣於</a:t>
            </a:r>
            <a:r>
              <a:rPr lang="en-US" altLang="zh-TW" dirty="0"/>
              <a:t>2.947 atm</a:t>
            </a:r>
            <a:r>
              <a:rPr lang="zh-TW" altLang="en-US" dirty="0"/>
              <a:t>及</a:t>
            </a:r>
            <a:r>
              <a:rPr lang="en-US" altLang="zh-TW" dirty="0"/>
              <a:t>110°C</a:t>
            </a:r>
            <a:r>
              <a:rPr lang="zh-TW" altLang="en-US" dirty="0"/>
              <a:t>完全冷凝，冷凝器出口蒸氣含量為零。冷凝潛熱直接驅動</a:t>
            </a:r>
            <a:r>
              <a:rPr lang="en-US" altLang="zh-TW" dirty="0"/>
              <a:t>C1</a:t>
            </a:r>
            <a:r>
              <a:rPr lang="zh-TW" altLang="en-US" dirty="0"/>
              <a:t>再沸器，完成封閉迴路熱回收。</a:t>
            </a:r>
          </a:p>
          <a:p>
            <a:r>
              <a:rPr lang="en-US" altLang="zh-TW" dirty="0"/>
              <a:t>C2</a:t>
            </a:r>
            <a:r>
              <a:rPr lang="zh-TW" altLang="en-US" dirty="0"/>
              <a:t>頂部蒸氣壓縮至</a:t>
            </a:r>
            <a:r>
              <a:rPr lang="en-US" altLang="zh-TW" dirty="0"/>
              <a:t>9.830 atm</a:t>
            </a:r>
            <a:r>
              <a:rPr lang="zh-TW" altLang="en-US" dirty="0"/>
              <a:t>，冷凝溫度</a:t>
            </a:r>
            <a:r>
              <a:rPr lang="en-US" altLang="zh-TW" dirty="0"/>
              <a:t>155°C</a:t>
            </a:r>
            <a:r>
              <a:rPr lang="zh-TW" altLang="en-US" dirty="0"/>
              <a:t>，總壓縮比為</a:t>
            </a:r>
            <a:r>
              <a:rPr lang="en-US" altLang="zh-TW" dirty="0"/>
              <a:t>9.83</a:t>
            </a:r>
            <a:r>
              <a:rPr lang="zh-TW" altLang="en-US" dirty="0"/>
              <a:t>。</a:t>
            </a:r>
            <a:r>
              <a:rPr lang="en-US" altLang="zh-TW" dirty="0"/>
              <a:t>C3</a:t>
            </a:r>
            <a:r>
              <a:rPr lang="zh-TW" altLang="en-US" dirty="0"/>
              <a:t>頂部蒸氣壓縮至</a:t>
            </a:r>
            <a:r>
              <a:rPr lang="en-US" altLang="zh-TW" dirty="0"/>
              <a:t>17 atm</a:t>
            </a:r>
            <a:r>
              <a:rPr lang="zh-TW" altLang="en-US" dirty="0"/>
              <a:t>，冷凝溫度達</a:t>
            </a:r>
            <a:r>
              <a:rPr lang="en-US" altLang="zh-TW" dirty="0"/>
              <a:t>205°C</a:t>
            </a:r>
            <a:r>
              <a:rPr lang="zh-TW" altLang="en-US" dirty="0"/>
              <a:t>，充分滿足</a:t>
            </a:r>
            <a:r>
              <a:rPr lang="en-US" altLang="zh-TW" dirty="0"/>
              <a:t>C3</a:t>
            </a:r>
            <a:r>
              <a:rPr lang="zh-TW" altLang="en-US" dirty="0"/>
              <a:t>再沸器熱需求。由於壓縮比過高，採用三級壓縮設計，中間設置中冷器於</a:t>
            </a:r>
            <a:r>
              <a:rPr lang="en-US" altLang="zh-TW" dirty="0"/>
              <a:t>111°C</a:t>
            </a:r>
            <a:r>
              <a:rPr lang="zh-TW" altLang="en-US" dirty="0"/>
              <a:t>進行部分冷凝，回收顯熱供</a:t>
            </a:r>
            <a:r>
              <a:rPr lang="en-US" altLang="zh-TW" dirty="0"/>
              <a:t>C1</a:t>
            </a:r>
            <a:r>
              <a:rPr lang="zh-TW" altLang="en-US" dirty="0"/>
              <a:t>再沸器。</a:t>
            </a:r>
          </a:p>
          <a:p>
            <a:r>
              <a:rPr lang="zh-TW" altLang="en-US" dirty="0"/>
              <a:t>因熱泵回收熱量不足以完全滿足</a:t>
            </a:r>
            <a:r>
              <a:rPr lang="en-US" altLang="zh-TW" dirty="0"/>
              <a:t>C1</a:t>
            </a:r>
            <a:r>
              <a:rPr lang="zh-TW" altLang="en-US" dirty="0"/>
              <a:t>及</a:t>
            </a:r>
            <a:r>
              <a:rPr lang="en-US" altLang="zh-TW" dirty="0"/>
              <a:t>C2</a:t>
            </a:r>
            <a:r>
              <a:rPr lang="zh-TW" altLang="en-US" dirty="0"/>
              <a:t>再沸器負荷，兩柱底部分別設置輔助電鍋爐，功率需求為</a:t>
            </a:r>
            <a:r>
              <a:rPr lang="en-US" altLang="zh-TW" dirty="0"/>
              <a:t>125.15 kW</a:t>
            </a:r>
            <a:r>
              <a:rPr lang="zh-TW" altLang="en-US" dirty="0"/>
              <a:t>及</a:t>
            </a:r>
            <a:r>
              <a:rPr lang="en-US" altLang="zh-TW" dirty="0"/>
              <a:t>139.2 kW</a:t>
            </a:r>
            <a:r>
              <a:rPr lang="zh-TW" altLang="en-US" dirty="0"/>
              <a:t>，以補充熱量缺口。</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36</a:t>
            </a:fld>
            <a:endParaRPr lang="zh-TW" altLang="en-US"/>
          </a:p>
        </p:txBody>
      </p:sp>
    </p:spTree>
    <p:extLst>
      <p:ext uri="{BB962C8B-B14F-4D97-AF65-F5344CB8AC3E}">
        <p14:creationId xmlns:p14="http://schemas.microsoft.com/office/powerpoint/2010/main" val="2763327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a:t>
            </a:r>
            <a:r>
              <a:rPr lang="en-US" altLang="zh-TW" dirty="0"/>
              <a:t>Nogaja</a:t>
            </a:r>
            <a:r>
              <a:rPr lang="zh-TW" altLang="en-US" dirty="0"/>
              <a:t>等人分類，三柱系統中三柱皆屬</a:t>
            </a:r>
            <a:r>
              <a:rPr lang="en-US" altLang="zh-TW" dirty="0"/>
              <a:t>Type II</a:t>
            </a:r>
            <a:r>
              <a:rPr lang="zh-TW" altLang="en-US" dirty="0"/>
              <a:t>熱泵系統，即「高溫系統且熱源不足」。此類系統中，冷凝器釋放熱量不足以滿足再沸器需求，需從外部環境額外提取熱量以維持穩態蒸餾操作。以</a:t>
            </a:r>
            <a:r>
              <a:rPr lang="en-US" altLang="zh-TW" dirty="0"/>
              <a:t>C1</a:t>
            </a:r>
            <a:r>
              <a:rPr lang="zh-TW" altLang="en-US" dirty="0"/>
              <a:t>為例，再沸器負荷</a:t>
            </a:r>
            <a:r>
              <a:rPr lang="en-US" altLang="zh-TW" dirty="0"/>
              <a:t>905.34 kW</a:t>
            </a:r>
            <a:r>
              <a:rPr lang="zh-TW" altLang="en-US" dirty="0"/>
              <a:t>（</a:t>
            </a:r>
            <a:r>
              <a:rPr lang="en-US" altLang="zh-TW" dirty="0"/>
              <a:t>373.35 K</a:t>
            </a:r>
            <a:r>
              <a:rPr lang="zh-TW" altLang="en-US" dirty="0"/>
              <a:t>），冷凝器放熱</a:t>
            </a:r>
            <a:r>
              <a:rPr lang="en-US" altLang="zh-TW" dirty="0"/>
              <a:t>791.79 kW</a:t>
            </a:r>
            <a:r>
              <a:rPr lang="zh-TW" altLang="en-US" dirty="0"/>
              <a:t>（</a:t>
            </a:r>
            <a:r>
              <a:rPr lang="en-US" altLang="zh-TW" dirty="0"/>
              <a:t>353.35 K</a:t>
            </a:r>
            <a:r>
              <a:rPr lang="zh-TW" altLang="en-US" dirty="0"/>
              <a:t>），環境溫度</a:t>
            </a:r>
            <a:r>
              <a:rPr lang="en-US" altLang="zh-TW" dirty="0"/>
              <a:t>298.15 K</a:t>
            </a:r>
            <a:r>
              <a:rPr lang="zh-TW" altLang="en-US" dirty="0"/>
              <a:t>。最小熱泵功耗模型（</a:t>
            </a:r>
            <a:r>
              <a:rPr lang="en-US" altLang="zh-TW" dirty="0"/>
              <a:t>MHPWM</a:t>
            </a:r>
            <a:r>
              <a:rPr lang="zh-TW" altLang="en-US" dirty="0"/>
              <a:t>）計算未回收熱量</a:t>
            </a:r>
            <a:r>
              <a:rPr lang="en-US" altLang="zh-TW" dirty="0"/>
              <a:t>54.89 kW</a:t>
            </a:r>
            <a:r>
              <a:rPr lang="zh-TW" altLang="en-US" dirty="0"/>
              <a:t>，理論最小壓縮功耗</a:t>
            </a:r>
            <a:r>
              <a:rPr lang="en-US" altLang="zh-TW" dirty="0"/>
              <a:t>58.66 kW</a:t>
            </a:r>
            <a:r>
              <a:rPr lang="zh-TW" altLang="en-US" dirty="0"/>
              <a:t>。</a:t>
            </a:r>
            <a:r>
              <a:rPr lang="en-US" altLang="zh-TW" dirty="0"/>
              <a:t>Aspen Plus</a:t>
            </a:r>
            <a:r>
              <a:rPr lang="zh-TW" altLang="en-US" dirty="0"/>
              <a:t>模擬壓縮功率為</a:t>
            </a:r>
            <a:r>
              <a:rPr lang="en-US" altLang="zh-TW" dirty="0"/>
              <a:t>112.65 kW</a:t>
            </a:r>
            <a:r>
              <a:rPr lang="zh-TW" altLang="en-US" dirty="0"/>
              <a:t>，略高於理論值，顯示實際系統存在效率損失。</a:t>
            </a:r>
            <a:r>
              <a:rPr lang="en-US" altLang="zh-TW" dirty="0"/>
              <a:t>C2</a:t>
            </a:r>
            <a:r>
              <a:rPr lang="zh-TW" altLang="en-US" dirty="0"/>
              <a:t>（共沸柱）再沸器負荷</a:t>
            </a:r>
            <a:r>
              <a:rPr lang="en-US" altLang="zh-TW" dirty="0"/>
              <a:t>378.02 kW</a:t>
            </a:r>
            <a:r>
              <a:rPr lang="zh-TW" altLang="en-US" dirty="0"/>
              <a:t>（</a:t>
            </a:r>
            <a:r>
              <a:rPr lang="en-US" altLang="zh-TW" dirty="0"/>
              <a:t>417.15 K</a:t>
            </a:r>
            <a:r>
              <a:rPr lang="zh-TW" altLang="en-US" dirty="0"/>
              <a:t>），冷凝器放熱</a:t>
            </a:r>
            <a:r>
              <a:rPr lang="en-US" altLang="zh-TW" dirty="0"/>
              <a:t>293.94 kW</a:t>
            </a:r>
            <a:r>
              <a:rPr lang="zh-TW" altLang="en-US" dirty="0"/>
              <a:t>（</a:t>
            </a:r>
            <a:r>
              <a:rPr lang="en-US" altLang="zh-TW" dirty="0"/>
              <a:t>355.15 K</a:t>
            </a:r>
            <a:r>
              <a:rPr lang="zh-TW" altLang="en-US" dirty="0"/>
              <a:t>），環境溫度</a:t>
            </a:r>
            <a:r>
              <a:rPr lang="en-US" altLang="zh-TW" dirty="0"/>
              <a:t>298.15 K</a:t>
            </a:r>
            <a:r>
              <a:rPr lang="zh-TW" altLang="en-US" dirty="0"/>
              <a:t>。</a:t>
            </a:r>
            <a:r>
              <a:rPr lang="en-US" altLang="zh-TW" dirty="0"/>
              <a:t>MHPWM</a:t>
            </a:r>
            <a:r>
              <a:rPr lang="zh-TW" altLang="en-US" dirty="0"/>
              <a:t>計算未回收熱量</a:t>
            </a:r>
            <a:r>
              <a:rPr lang="en-US" altLang="zh-TW" dirty="0"/>
              <a:t>23.40 kW</a:t>
            </a:r>
            <a:r>
              <a:rPr lang="zh-TW" altLang="en-US" dirty="0"/>
              <a:t>，理論最小壓縮功耗</a:t>
            </a:r>
            <a:r>
              <a:rPr lang="en-US" altLang="zh-TW" dirty="0"/>
              <a:t>60.68 kW</a:t>
            </a:r>
            <a:r>
              <a:rPr lang="zh-TW" altLang="en-US" dirty="0"/>
              <a:t>，模擬值為</a:t>
            </a:r>
            <a:r>
              <a:rPr lang="en-US" altLang="zh-TW" dirty="0"/>
              <a:t>104.88 kW</a:t>
            </a:r>
            <a:r>
              <a:rPr lang="zh-TW" altLang="en-US" dirty="0"/>
              <a:t>，同樣存在效率損失。</a:t>
            </a:r>
            <a:r>
              <a:rPr lang="en-US" altLang="zh-TW" dirty="0"/>
              <a:t>C3</a:t>
            </a:r>
            <a:r>
              <a:rPr lang="zh-TW" altLang="en-US" dirty="0"/>
              <a:t>（萃取劑回收柱）再沸器負荷</a:t>
            </a:r>
            <a:r>
              <a:rPr lang="en-US" altLang="zh-TW" dirty="0"/>
              <a:t>345.49 kW</a:t>
            </a:r>
            <a:r>
              <a:rPr lang="zh-TW" altLang="en-US" dirty="0"/>
              <a:t>（</a:t>
            </a:r>
            <a:r>
              <a:rPr lang="en-US" altLang="zh-TW" dirty="0"/>
              <a:t>467.75 K</a:t>
            </a:r>
            <a:r>
              <a:rPr lang="zh-TW" altLang="en-US" dirty="0"/>
              <a:t>），冷凝器放熱</a:t>
            </a:r>
            <a:r>
              <a:rPr lang="en-US" altLang="zh-TW" dirty="0"/>
              <a:t>297.47 kW</a:t>
            </a:r>
            <a:r>
              <a:rPr lang="zh-TW" altLang="en-US" dirty="0"/>
              <a:t>（</a:t>
            </a:r>
            <a:r>
              <a:rPr lang="en-US" altLang="zh-TW" dirty="0"/>
              <a:t>375.85 K</a:t>
            </a:r>
            <a:r>
              <a:rPr lang="zh-TW" altLang="en-US" dirty="0"/>
              <a:t>），環境溫度</a:t>
            </a:r>
            <a:r>
              <a:rPr lang="en-US" altLang="zh-TW" dirty="0"/>
              <a:t>298.15 K</a:t>
            </a:r>
            <a:r>
              <a:rPr lang="zh-TW" altLang="en-US" dirty="0"/>
              <a:t>。</a:t>
            </a:r>
            <a:r>
              <a:rPr lang="en-US" altLang="zh-TW" dirty="0"/>
              <a:t>MHPWM</a:t>
            </a:r>
            <a:r>
              <a:rPr lang="zh-TW" altLang="en-US" dirty="0"/>
              <a:t>計算未回收熱量</a:t>
            </a:r>
            <a:r>
              <a:rPr lang="en-US" altLang="zh-TW" dirty="0"/>
              <a:t>–15.77 kW</a:t>
            </a:r>
            <a:r>
              <a:rPr lang="zh-TW" altLang="en-US" dirty="0"/>
              <a:t>，表示冷凝熱量略超過再沸器需求，理論最小壓縮功耗</a:t>
            </a:r>
            <a:r>
              <a:rPr lang="en-US" altLang="zh-TW" dirty="0"/>
              <a:t>63.79 kW</a:t>
            </a:r>
            <a:r>
              <a:rPr lang="zh-TW" altLang="en-US" dirty="0"/>
              <a:t>。實際模擬壓縮功率</a:t>
            </a:r>
            <a:r>
              <a:rPr lang="en-US" altLang="zh-TW" dirty="0"/>
              <a:t>187.55 kW</a:t>
            </a:r>
            <a:r>
              <a:rPr lang="zh-TW" altLang="en-US" dirty="0"/>
              <a:t>，顯示系統熱力學不可逆損失顯著。相關熱泵理論壓縮功耗與模擬壓縮功率比較如表</a:t>
            </a:r>
            <a:r>
              <a:rPr lang="en-US" altLang="zh-TW" dirty="0"/>
              <a:t>~\ref{tab:whp_sim3_theory}</a:t>
            </a:r>
            <a:r>
              <a:rPr lang="zh-TW" altLang="en-US" dirty="0"/>
              <a:t>所示，為後續系統效能評估及優化提供重要依據。</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37</a:t>
            </a:fld>
            <a:endParaRPr lang="zh-TW" altLang="en-US"/>
          </a:p>
        </p:txBody>
      </p:sp>
    </p:spTree>
    <p:extLst>
      <p:ext uri="{BB962C8B-B14F-4D97-AF65-F5344CB8AC3E}">
        <p14:creationId xmlns:p14="http://schemas.microsoft.com/office/powerpoint/2010/main" val="970169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本研究中，蒸汽熱泵系統（</a:t>
            </a:r>
            <a:r>
              <a:rPr lang="en-US" altLang="zh-TW" dirty="0"/>
              <a:t>SGHP</a:t>
            </a:r>
            <a:r>
              <a:rPr lang="zh-TW" altLang="en-US" dirty="0"/>
              <a:t>）第一座蒸餾柱塔底溫度低於</a:t>
            </a:r>
            <a:r>
              <a:rPr lang="en-US" altLang="zh-TW" dirty="0"/>
              <a:t>150°C</a:t>
            </a:r>
            <a:r>
              <a:rPr lang="zh-TW" altLang="en-US" dirty="0"/>
              <a:t>，採用</a:t>
            </a:r>
            <a:r>
              <a:rPr lang="en-US" altLang="zh-TW" dirty="0" err="1"/>
              <a:t>Epcon</a:t>
            </a:r>
            <a:r>
              <a:rPr lang="zh-TW" altLang="en-US" dirty="0"/>
              <a:t>技術，配備</a:t>
            </a:r>
            <a:r>
              <a:rPr lang="en-US" altLang="zh-TW" dirty="0"/>
              <a:t>COP</a:t>
            </a:r>
            <a:r>
              <a:rPr lang="zh-TW" altLang="en-US" dirty="0"/>
              <a:t>為</a:t>
            </a:r>
            <a:r>
              <a:rPr lang="en-US" altLang="zh-TW" dirty="0"/>
              <a:t>5.5</a:t>
            </a:r>
            <a:r>
              <a:rPr lang="zh-TW" altLang="en-US" dirty="0"/>
              <a:t>的壓縮機；第二及第三柱則採用</a:t>
            </a:r>
            <a:r>
              <a:rPr lang="en-US" altLang="zh-TW" dirty="0"/>
              <a:t>Spilling</a:t>
            </a:r>
            <a:r>
              <a:rPr lang="zh-TW" altLang="en-US" dirty="0"/>
              <a:t>技術，作為製程集中供熱系統，配備</a:t>
            </a:r>
            <a:r>
              <a:rPr lang="en-US" altLang="zh-TW" dirty="0"/>
              <a:t>COP</a:t>
            </a:r>
            <a:r>
              <a:rPr lang="zh-TW" altLang="en-US" dirty="0"/>
              <a:t>為</a:t>
            </a:r>
            <a:r>
              <a:rPr lang="en-US" altLang="zh-TW" dirty="0"/>
              <a:t>2.1</a:t>
            </a:r>
            <a:r>
              <a:rPr lang="zh-TW" altLang="en-US" dirty="0"/>
              <a:t>的壓縮機。此配置能有效將原始約</a:t>
            </a:r>
            <a:r>
              <a:rPr lang="en-US" altLang="zh-TW" dirty="0"/>
              <a:t>1629 kW</a:t>
            </a:r>
            <a:r>
              <a:rPr lang="zh-TW" altLang="en-US" dirty="0"/>
              <a:t>的熱負荷降低至</a:t>
            </a:r>
            <a:r>
              <a:rPr lang="en-US" altLang="zh-TW" dirty="0"/>
              <a:t>509 kW</a:t>
            </a:r>
            <a:r>
              <a:rPr lang="zh-TW" altLang="en-US" dirty="0"/>
              <a:t>的電力輸入，顯著提升整體能源利用效率。相關流程示意圖如圖所示。</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38</a:t>
            </a:fld>
            <a:endParaRPr lang="zh-TW" altLang="en-US"/>
          </a:p>
        </p:txBody>
      </p:sp>
    </p:spTree>
    <p:extLst>
      <p:ext uri="{BB962C8B-B14F-4D97-AF65-F5344CB8AC3E}">
        <p14:creationId xmlns:p14="http://schemas.microsoft.com/office/powerpoint/2010/main" val="41295217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比較傳統蒸汽加熱系統（</a:t>
            </a:r>
            <a:r>
              <a:rPr lang="en-US" altLang="zh-TW" dirty="0"/>
              <a:t>DMSO_ED</a:t>
            </a:r>
            <a:r>
              <a:rPr lang="zh-TW" altLang="en-US" dirty="0"/>
              <a:t>）、熱泵輔助蒸餾結合輔助電鍋爐系統（</a:t>
            </a:r>
            <a:r>
              <a:rPr lang="en-US" altLang="zh-TW" dirty="0"/>
              <a:t>HPAD+EB</a:t>
            </a:r>
            <a:r>
              <a:rPr lang="zh-TW" altLang="en-US" dirty="0"/>
              <a:t>）以及蒸汽熱泵系統（</a:t>
            </a:r>
            <a:r>
              <a:rPr lang="en-US" altLang="zh-TW" dirty="0"/>
              <a:t>SGHP</a:t>
            </a:r>
            <a:r>
              <a:rPr lang="zh-TW" altLang="en-US" dirty="0"/>
              <a:t>）之間的總能耗、碳排放與經濟成本差異。</a:t>
            </a:r>
          </a:p>
          <a:p>
            <a:r>
              <a:rPr lang="zh-TW" altLang="en-US" dirty="0"/>
              <a:t>首先，傳統三塔萃取蒸餾系統熱負荷總計約為</a:t>
            </a:r>
            <a:r>
              <a:rPr lang="en-US" altLang="zh-TW" dirty="0"/>
              <a:t>1629 kW</a:t>
            </a:r>
            <a:r>
              <a:rPr lang="zh-TW" altLang="en-US" dirty="0"/>
              <a:t>，採用煤炭熱源時，每小時能源成本約</a:t>
            </a:r>
            <a:r>
              <a:rPr lang="en-US" altLang="zh-TW" dirty="0"/>
              <a:t>49</a:t>
            </a:r>
            <a:r>
              <a:rPr lang="zh-TW" altLang="en-US" dirty="0"/>
              <a:t>美元；改用液化天然氣（</a:t>
            </a:r>
            <a:r>
              <a:rPr lang="en-US" altLang="zh-TW" dirty="0"/>
              <a:t>LNG</a:t>
            </a:r>
            <a:r>
              <a:rPr lang="zh-TW" altLang="en-US" dirty="0"/>
              <a:t>）則能源成本升至</a:t>
            </a:r>
            <a:r>
              <a:rPr lang="en-US" altLang="zh-TW" dirty="0"/>
              <a:t>130</a:t>
            </a:r>
            <a:r>
              <a:rPr lang="zh-TW" altLang="en-US" dirty="0"/>
              <a:t>美元，碳減排成本（</a:t>
            </a:r>
            <a:r>
              <a:rPr lang="en-US" altLang="zh-TW" dirty="0"/>
              <a:t>CAC</a:t>
            </a:r>
            <a:r>
              <a:rPr lang="zh-TW" altLang="en-US" dirty="0"/>
              <a:t>）高達</a:t>
            </a:r>
            <a:r>
              <a:rPr lang="en-US" altLang="zh-TW" dirty="0"/>
              <a:t>216</a:t>
            </a:r>
            <a:r>
              <a:rPr lang="zh-TW" altLang="en-US" dirty="0"/>
              <a:t>美元</a:t>
            </a:r>
            <a:r>
              <a:rPr lang="en-US" altLang="zh-TW" dirty="0"/>
              <a:t>/</a:t>
            </a:r>
            <a:r>
              <a:rPr lang="zh-TW" altLang="en-US" dirty="0"/>
              <a:t>公噸</a:t>
            </a:r>
            <a:r>
              <a:rPr lang="en-US" altLang="zh-TW" dirty="0"/>
              <a:t>CO2</a:t>
            </a:r>
            <a:r>
              <a:rPr lang="zh-TW" altLang="en-US" dirty="0"/>
              <a:t>。</a:t>
            </a:r>
          </a:p>
          <a:p>
            <a:r>
              <a:rPr lang="zh-TW" altLang="en-US" dirty="0"/>
              <a:t>其次，</a:t>
            </a:r>
            <a:r>
              <a:rPr lang="en-US" altLang="zh-TW" dirty="0"/>
              <a:t>HPAD</a:t>
            </a:r>
            <a:r>
              <a:rPr lang="zh-TW" altLang="en-US" dirty="0"/>
              <a:t>結合輔助電鍋爐系統之壓縮功率約為</a:t>
            </a:r>
            <a:r>
              <a:rPr lang="en-US" altLang="zh-TW" dirty="0"/>
              <a:t>669 kW</a:t>
            </a:r>
            <a:r>
              <a:rPr lang="zh-TW" altLang="en-US" dirty="0"/>
              <a:t>。若使用風力電力，能源成本下降至</a:t>
            </a:r>
            <a:r>
              <a:rPr lang="en-US" altLang="zh-TW" dirty="0"/>
              <a:t>37</a:t>
            </a:r>
            <a:r>
              <a:rPr lang="zh-TW" altLang="en-US" dirty="0"/>
              <a:t>美元</a:t>
            </a:r>
            <a:r>
              <a:rPr lang="en-US" altLang="zh-TW" dirty="0"/>
              <a:t>/</a:t>
            </a:r>
            <a:r>
              <a:rPr lang="zh-TW" altLang="en-US" dirty="0"/>
              <a:t>小時，且</a:t>
            </a:r>
            <a:r>
              <a:rPr lang="en-US" altLang="zh-TW" dirty="0"/>
              <a:t>CAC</a:t>
            </a:r>
            <a:r>
              <a:rPr lang="zh-TW" altLang="en-US" dirty="0"/>
              <a:t>為負值（</a:t>
            </a:r>
            <a:r>
              <a:rPr lang="en-US" altLang="zh-TW" dirty="0"/>
              <a:t>–14</a:t>
            </a:r>
            <a:r>
              <a:rPr lang="zh-TW" altLang="en-US" dirty="0"/>
              <a:t>美元</a:t>
            </a:r>
            <a:r>
              <a:rPr lang="en-US" altLang="zh-TW" dirty="0"/>
              <a:t>/</a:t>
            </a:r>
            <a:r>
              <a:rPr lang="zh-TW" altLang="en-US" dirty="0"/>
              <a:t>公噸</a:t>
            </a:r>
            <a:r>
              <a:rPr lang="en-US" altLang="zh-TW" dirty="0"/>
              <a:t>CO2</a:t>
            </a:r>
            <a:r>
              <a:rPr lang="zh-TW" altLang="en-US" dirty="0"/>
              <a:t>），表明該系統不僅節能，亦具備經濟效益。當以小型模組核能（</a:t>
            </a:r>
            <a:r>
              <a:rPr lang="en-US" altLang="zh-TW" dirty="0"/>
              <a:t>SMR</a:t>
            </a:r>
            <a:r>
              <a:rPr lang="zh-TW" altLang="en-US" dirty="0"/>
              <a:t>）及電網電力供應時，能源成本分別為</a:t>
            </a:r>
            <a:r>
              <a:rPr lang="en-US" altLang="zh-TW" dirty="0"/>
              <a:t>64</a:t>
            </a:r>
            <a:r>
              <a:rPr lang="zh-TW" altLang="en-US" dirty="0"/>
              <a:t>美元與</a:t>
            </a:r>
            <a:r>
              <a:rPr lang="en-US" altLang="zh-TW" dirty="0"/>
              <a:t>96</a:t>
            </a:r>
            <a:r>
              <a:rPr lang="zh-TW" altLang="en-US" dirty="0"/>
              <a:t>美元</a:t>
            </a:r>
            <a:r>
              <a:rPr lang="en-US" altLang="zh-TW" dirty="0"/>
              <a:t>/</a:t>
            </a:r>
            <a:r>
              <a:rPr lang="zh-TW" altLang="en-US" dirty="0"/>
              <a:t>小時，對應</a:t>
            </a:r>
            <a:r>
              <a:rPr lang="en-US" altLang="zh-TW" dirty="0"/>
              <a:t>CAC</a:t>
            </a:r>
            <a:r>
              <a:rPr lang="zh-TW" altLang="en-US" dirty="0"/>
              <a:t>為</a:t>
            </a:r>
            <a:r>
              <a:rPr lang="en-US" altLang="zh-TW" dirty="0"/>
              <a:t>17</a:t>
            </a:r>
            <a:r>
              <a:rPr lang="zh-TW" altLang="en-US" dirty="0"/>
              <a:t>美元與</a:t>
            </a:r>
            <a:r>
              <a:rPr lang="en-US" altLang="zh-TW" dirty="0"/>
              <a:t>84</a:t>
            </a:r>
            <a:r>
              <a:rPr lang="zh-TW" altLang="en-US" dirty="0"/>
              <a:t>美元</a:t>
            </a:r>
            <a:r>
              <a:rPr lang="en-US" altLang="zh-TW" dirty="0"/>
              <a:t>/</a:t>
            </a:r>
            <a:r>
              <a:rPr lang="zh-TW" altLang="en-US" dirty="0"/>
              <a:t>公噸</a:t>
            </a:r>
            <a:r>
              <a:rPr lang="en-US" altLang="zh-TW" dirty="0"/>
              <a:t>CO2</a:t>
            </a:r>
            <a:r>
              <a:rPr lang="zh-TW" altLang="en-US" dirty="0"/>
              <a:t>，顯示電力來源對經濟績效影響明顯。</a:t>
            </a:r>
          </a:p>
          <a:p>
            <a:r>
              <a:rPr lang="zh-TW" altLang="en-US" dirty="0"/>
              <a:t>最後，</a:t>
            </a:r>
            <a:r>
              <a:rPr lang="en-US" altLang="zh-TW" dirty="0"/>
              <a:t>SGHP</a:t>
            </a:r>
            <a:r>
              <a:rPr lang="zh-TW" altLang="en-US" dirty="0"/>
              <a:t>系統將功率需求進一步降至</a:t>
            </a:r>
            <a:r>
              <a:rPr lang="en-US" altLang="zh-TW" dirty="0"/>
              <a:t>509 kW</a:t>
            </a:r>
            <a:r>
              <a:rPr lang="zh-TW" altLang="en-US" dirty="0"/>
              <a:t>。配合風力電力供應，能源成本降低至</a:t>
            </a:r>
            <a:r>
              <a:rPr lang="en-US" altLang="zh-TW" dirty="0"/>
              <a:t>28</a:t>
            </a:r>
            <a:r>
              <a:rPr lang="zh-TW" altLang="en-US" dirty="0"/>
              <a:t>美元</a:t>
            </a:r>
            <a:r>
              <a:rPr lang="en-US" altLang="zh-TW" dirty="0"/>
              <a:t>/</a:t>
            </a:r>
            <a:r>
              <a:rPr lang="zh-TW" altLang="en-US" dirty="0"/>
              <a:t>小時，</a:t>
            </a:r>
            <a:r>
              <a:rPr lang="en-US" altLang="zh-TW" dirty="0"/>
              <a:t>CAC</a:t>
            </a:r>
            <a:r>
              <a:rPr lang="zh-TW" altLang="en-US" dirty="0"/>
              <a:t>達</a:t>
            </a:r>
            <a:r>
              <a:rPr lang="en-US" altLang="zh-TW" dirty="0"/>
              <a:t>–25</a:t>
            </a:r>
            <a:r>
              <a:rPr lang="zh-TW" altLang="en-US" dirty="0"/>
              <a:t>美元</a:t>
            </a:r>
            <a:r>
              <a:rPr lang="en-US" altLang="zh-TW" dirty="0"/>
              <a:t>/</a:t>
            </a:r>
            <a:r>
              <a:rPr lang="zh-TW" altLang="en-US" dirty="0"/>
              <a:t>公噸</a:t>
            </a:r>
            <a:r>
              <a:rPr lang="en-US" altLang="zh-TW" dirty="0"/>
              <a:t>CO2</a:t>
            </a:r>
            <a:r>
              <a:rPr lang="zh-TW" altLang="en-US" dirty="0"/>
              <a:t>，展現最優節能與環境績效。</a:t>
            </a:r>
            <a:r>
              <a:rPr lang="en-US" altLang="zh-TW" dirty="0"/>
              <a:t>SMR</a:t>
            </a:r>
            <a:r>
              <a:rPr lang="zh-TW" altLang="en-US" dirty="0"/>
              <a:t>及電網電力下的</a:t>
            </a:r>
            <a:r>
              <a:rPr lang="en-US" altLang="zh-TW" dirty="0"/>
              <a:t>CAC</a:t>
            </a:r>
            <a:r>
              <a:rPr lang="zh-TW" altLang="en-US" dirty="0"/>
              <a:t>分別為</a:t>
            </a:r>
            <a:r>
              <a:rPr lang="en-US" altLang="zh-TW" dirty="0"/>
              <a:t>–1</a:t>
            </a:r>
            <a:r>
              <a:rPr lang="zh-TW" altLang="en-US" dirty="0"/>
              <a:t>美元及</a:t>
            </a:r>
            <a:r>
              <a:rPr lang="en-US" altLang="zh-TW" dirty="0"/>
              <a:t>37</a:t>
            </a:r>
            <a:r>
              <a:rPr lang="zh-TW" altLang="en-US" dirty="0"/>
              <a:t>美元</a:t>
            </a:r>
            <a:r>
              <a:rPr lang="en-US" altLang="zh-TW" dirty="0"/>
              <a:t>/</a:t>
            </a:r>
            <a:r>
              <a:rPr lang="zh-TW" altLang="en-US" dirty="0"/>
              <a:t>公噸</a:t>
            </a:r>
            <a:r>
              <a:rPr lang="en-US" altLang="zh-TW" dirty="0"/>
              <a:t>CO2</a:t>
            </a:r>
            <a:r>
              <a:rPr lang="zh-TW" altLang="en-US" dirty="0"/>
              <a:t>，彰顯該系統在多種電力來源條件下均具強大碳減排潛力。</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39</a:t>
            </a:fld>
            <a:endParaRPr lang="zh-TW" altLang="en-US"/>
          </a:p>
        </p:txBody>
      </p:sp>
    </p:spTree>
    <p:extLst>
      <p:ext uri="{BB962C8B-B14F-4D97-AF65-F5344CB8AC3E}">
        <p14:creationId xmlns:p14="http://schemas.microsoft.com/office/powerpoint/2010/main" val="31817662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本研究針對傳統三柱萃取蒸餾系統（</a:t>
            </a:r>
            <a:r>
              <a:rPr lang="en-US" altLang="zh-TW" dirty="0"/>
              <a:t>DMSO_ED</a:t>
            </a:r>
            <a:r>
              <a:rPr lang="zh-TW" altLang="en-US" dirty="0"/>
              <a:t>）高能耗問題，引入熱能整合策略以提升能源利用效率並降低外部蒸汽需求。該整合配置基於</a:t>
            </a:r>
            <a:r>
              <a:rPr lang="en-US" altLang="zh-TW" dirty="0"/>
              <a:t>Duan</a:t>
            </a:r>
            <a:r>
              <a:rPr lang="zh-TW" altLang="en-US" dirty="0"/>
              <a:t>與</a:t>
            </a:r>
            <a:r>
              <a:rPr lang="en-US" altLang="zh-TW" dirty="0"/>
              <a:t>Li</a:t>
            </a:r>
            <a:r>
              <a:rPr lang="zh-TW" altLang="en-US" dirty="0"/>
              <a:t>（</a:t>
            </a:r>
            <a:r>
              <a:rPr lang="en-US" altLang="zh-TW" dirty="0"/>
              <a:t>2023</a:t>
            </a:r>
            <a:r>
              <a:rPr lang="zh-TW" altLang="en-US" dirty="0"/>
              <a:t>）所提出之節能方法，相關流程示意如圖所示。</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40</a:t>
            </a:fld>
            <a:endParaRPr lang="zh-TW" altLang="en-US"/>
          </a:p>
        </p:txBody>
      </p:sp>
    </p:spTree>
    <p:extLst>
      <p:ext uri="{BB962C8B-B14F-4D97-AF65-F5344CB8AC3E}">
        <p14:creationId xmlns:p14="http://schemas.microsoft.com/office/powerpoint/2010/main" val="3483406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相關流程示意如圖所示。操作條件及整合機制說明如下：預濃縮柱（</a:t>
            </a:r>
            <a:r>
              <a:rPr lang="en-US" altLang="zh-TW" dirty="0"/>
              <a:t>C1</a:t>
            </a:r>
            <a:r>
              <a:rPr lang="zh-TW" altLang="en-US" dirty="0"/>
              <a:t>）於大氣壓（</a:t>
            </a:r>
            <a:r>
              <a:rPr lang="en-US" altLang="zh-TW" dirty="0"/>
              <a:t>1 atm</a:t>
            </a:r>
            <a:r>
              <a:rPr lang="zh-TW" altLang="en-US" dirty="0"/>
              <a:t>）下運行，其再沸器熱能完全由</a:t>
            </a:r>
            <a:r>
              <a:rPr lang="en-US" altLang="zh-TW" dirty="0"/>
              <a:t>C2</a:t>
            </a:r>
            <a:r>
              <a:rPr lang="zh-TW" altLang="en-US" dirty="0"/>
              <a:t>及</a:t>
            </a:r>
            <a:r>
              <a:rPr lang="en-US" altLang="zh-TW" dirty="0"/>
              <a:t>C3</a:t>
            </a:r>
            <a:r>
              <a:rPr lang="zh-TW" altLang="en-US" dirty="0"/>
              <a:t>塔頂冷凝器釋放之潛熱供應。萃取蒸餾柱（</a:t>
            </a:r>
            <a:r>
              <a:rPr lang="en-US" altLang="zh-TW" dirty="0"/>
              <a:t>C2</a:t>
            </a:r>
            <a:r>
              <a:rPr lang="zh-TW" altLang="en-US" dirty="0"/>
              <a:t>）則於增壓條件下運作，提升塔頂蒸氣冷凝溫度，使其能作為</a:t>
            </a:r>
            <a:r>
              <a:rPr lang="en-US" altLang="zh-TW" dirty="0"/>
              <a:t>C1</a:t>
            </a:r>
            <a:r>
              <a:rPr lang="zh-TW" altLang="en-US" dirty="0"/>
              <a:t>之熱源。</a:t>
            </a:r>
            <a:r>
              <a:rPr lang="en-US" altLang="zh-TW" dirty="0"/>
              <a:t>C2</a:t>
            </a:r>
            <a:r>
              <a:rPr lang="zh-TW" altLang="en-US" dirty="0"/>
              <a:t>進料來自</a:t>
            </a:r>
            <a:r>
              <a:rPr lang="en-US" altLang="zh-TW" dirty="0"/>
              <a:t>C1</a:t>
            </a:r>
            <a:r>
              <a:rPr lang="zh-TW" altLang="en-US" dirty="0"/>
              <a:t>，而</a:t>
            </a:r>
            <a:r>
              <a:rPr lang="en-US" altLang="zh-TW" dirty="0"/>
              <a:t>DMSO</a:t>
            </a:r>
            <a:r>
              <a:rPr lang="zh-TW" altLang="en-US" dirty="0"/>
              <a:t>萃取劑由溶劑回收柱（</a:t>
            </a:r>
            <a:r>
              <a:rPr lang="en-US" altLang="zh-TW" dirty="0"/>
              <a:t>C3</a:t>
            </a:r>
            <a:r>
              <a:rPr lang="zh-TW" altLang="en-US" dirty="0"/>
              <a:t>）回收再利用。</a:t>
            </a:r>
            <a:r>
              <a:rPr lang="en-US" altLang="zh-TW" dirty="0"/>
              <a:t>C3</a:t>
            </a:r>
            <a:r>
              <a:rPr lang="zh-TW" altLang="en-US" dirty="0"/>
              <a:t>亦在增壓狀態運轉，其塔頂潛熱回收用於供應</a:t>
            </a:r>
            <a:r>
              <a:rPr lang="en-US" altLang="zh-TW" dirty="0"/>
              <a:t>C1</a:t>
            </a:r>
            <a:r>
              <a:rPr lang="zh-TW" altLang="en-US" dirty="0"/>
              <a:t>再沸器，並利用高溫再生</a:t>
            </a:r>
            <a:r>
              <a:rPr lang="en-US" altLang="zh-TW" dirty="0"/>
              <a:t>DMSO</a:t>
            </a:r>
            <a:r>
              <a:rPr lang="zh-TW" altLang="en-US" dirty="0"/>
              <a:t>塔底液對</a:t>
            </a:r>
            <a:r>
              <a:rPr lang="en-US" altLang="zh-TW" dirty="0"/>
              <a:t>C2</a:t>
            </a:r>
            <a:r>
              <a:rPr lang="zh-TW" altLang="en-US" dirty="0"/>
              <a:t>進料進行預熱，實現顯熱回收。此熱能整合策略有效提升系統整體熱能利用率，達成節能目標。</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41</a:t>
            </a:fld>
            <a:endParaRPr lang="zh-TW" altLang="en-US"/>
          </a:p>
        </p:txBody>
      </p:sp>
    </p:spTree>
    <p:extLst>
      <p:ext uri="{BB962C8B-B14F-4D97-AF65-F5344CB8AC3E}">
        <p14:creationId xmlns:p14="http://schemas.microsoft.com/office/powerpoint/2010/main" val="2431014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循環經濟作為一種與傳統線性經濟相對的永續發展架構，已被廣泛認為是工業減碳的重要途徑。循環經濟以減量（</a:t>
            </a:r>
            <a:r>
              <a:rPr lang="en-US" altLang="zh-TW" dirty="0"/>
              <a:t>Reduce</a:t>
            </a:r>
            <a:r>
              <a:rPr lang="zh-TW" altLang="en-US" dirty="0"/>
              <a:t>）、再利用（</a:t>
            </a:r>
            <a:r>
              <a:rPr lang="en-US" altLang="zh-TW" dirty="0"/>
              <a:t>Reuse</a:t>
            </a:r>
            <a:r>
              <a:rPr lang="zh-TW" altLang="en-US" dirty="0"/>
              <a:t>）、回收（</a:t>
            </a:r>
            <a:r>
              <a:rPr lang="en-US" altLang="zh-TW" dirty="0"/>
              <a:t>Recycle</a:t>
            </a:r>
            <a:r>
              <a:rPr lang="zh-TW" altLang="en-US" dirty="0"/>
              <a:t>）及再設計（</a:t>
            </a:r>
            <a:r>
              <a:rPr lang="en-US" altLang="zh-TW" dirty="0"/>
              <a:t>Redesign</a:t>
            </a:r>
            <a:r>
              <a:rPr lang="zh-TW" altLang="en-US" dirty="0"/>
              <a:t>）等核心策略，提升資源利用效率並延長產品生命周期，有效降低溫室氣體排放。</a:t>
            </a:r>
            <a:r>
              <a:rPr lang="en-US" altLang="zh-TW" dirty="0" err="1"/>
              <a:t>Kirchherr</a:t>
            </a:r>
            <a:r>
              <a:rPr lang="en-US" altLang="zh-TW" dirty="0"/>
              <a:t> </a:t>
            </a:r>
            <a:r>
              <a:rPr lang="zh-TW" altLang="en-US" dirty="0"/>
              <a:t>等人於</a:t>
            </a:r>
            <a:r>
              <a:rPr lang="en-US" altLang="zh-TW" dirty="0"/>
              <a:t>2017</a:t>
            </a:r>
            <a:r>
              <a:rPr lang="zh-TW" altLang="en-US" dirty="0"/>
              <a:t>年對</a:t>
            </a:r>
            <a:r>
              <a:rPr lang="en-US" altLang="zh-TW" dirty="0"/>
              <a:t>114</a:t>
            </a:r>
            <a:r>
              <a:rPr lang="zh-TW" altLang="en-US" dirty="0"/>
              <a:t>個循環經濟定義進行系統性分析，指出循環經濟不僅涵蓋材料層面的技術創新，亦涉及商業模式與政策系統的協同演進。</a:t>
            </a:r>
            <a:r>
              <a:rPr lang="en-US" altLang="zh-TW" dirty="0" err="1"/>
              <a:t>Geissdoerfer</a:t>
            </a:r>
            <a:r>
              <a:rPr lang="en-US" altLang="zh-TW" dirty="0"/>
              <a:t> </a:t>
            </a:r>
            <a:r>
              <a:rPr lang="zh-TW" altLang="en-US" dirty="0"/>
              <a:t>等人同年進一步提出，循環經濟是一種嶄新的永續範式，結合產品服務系統（</a:t>
            </a:r>
            <a:r>
              <a:rPr lang="en-US" altLang="zh-TW" dirty="0"/>
              <a:t>Product-Service Systems</a:t>
            </a:r>
            <a:r>
              <a:rPr lang="zh-TW" altLang="en-US" dirty="0"/>
              <a:t>）與共享經濟理念，促進社會低碳轉型。</a:t>
            </a:r>
          </a:p>
          <a:p>
            <a:r>
              <a:rPr lang="zh-TW" altLang="en-US" dirty="0"/>
              <a:t>當循環經濟與閉環熱能回收及製程電氣化等技術結合時，能同時在物料及能源層面實現減碳，進一步提升工業系統達成碳中和的潛力。面對此發展趨勢，以半導體及精密電子等高科技產業為代表，積極推動溶劑回收與再利用策略。其中，異丙醇作為關鍵溶劑，其電子級純化過程能耗極高。故整合電力熱源供應系統與熱能整合技術，對提升能效及促進製程永續化具有關鍵意義。</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5</a:t>
            </a:fld>
            <a:endParaRPr lang="zh-TW" altLang="en-US"/>
          </a:p>
        </p:txBody>
      </p:sp>
    </p:spTree>
    <p:extLst>
      <p:ext uri="{BB962C8B-B14F-4D97-AF65-F5344CB8AC3E}">
        <p14:creationId xmlns:p14="http://schemas.microsoft.com/office/powerpoint/2010/main" val="20528764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本研究所應用之熱泵輔助三柱萃取蒸餾系統（</a:t>
            </a:r>
            <a:r>
              <a:rPr lang="en-US" altLang="zh-TW" dirty="0"/>
              <a:t>HPAD</a:t>
            </a:r>
            <a:r>
              <a:rPr lang="zh-TW" altLang="en-US" dirty="0"/>
              <a:t>）配置如圖所示。系統中，</a:t>
            </a:r>
            <a:r>
              <a:rPr lang="en-US" altLang="zh-TW" dirty="0"/>
              <a:t>C1</a:t>
            </a:r>
            <a:r>
              <a:rPr lang="zh-TW" altLang="en-US" dirty="0"/>
              <a:t>塔頂蒸氣經兩級等熵壓縮，壓力由</a:t>
            </a:r>
            <a:r>
              <a:rPr lang="en-US" altLang="zh-TW" dirty="0"/>
              <a:t>1 atm</a:t>
            </a:r>
            <a:r>
              <a:rPr lang="zh-TW" altLang="en-US" dirty="0"/>
              <a:t>提升至</a:t>
            </a:r>
            <a:r>
              <a:rPr lang="en-US" altLang="zh-TW" dirty="0"/>
              <a:t>16 atm</a:t>
            </a:r>
            <a:r>
              <a:rPr lang="zh-TW" altLang="en-US" dirty="0"/>
              <a:t>。壓縮後之過熱蒸氣溫度達</a:t>
            </a:r>
            <a:r>
              <a:rPr lang="en-US" altLang="zh-TW" dirty="0"/>
              <a:t>275°C</a:t>
            </a:r>
            <a:r>
              <a:rPr lang="zh-TW" altLang="en-US" dirty="0"/>
              <a:t>，隨後於冷凝器被冷凝至</a:t>
            </a:r>
            <a:r>
              <a:rPr lang="en-US" altLang="zh-TW" dirty="0"/>
              <a:t>218°C</a:t>
            </a:r>
            <a:r>
              <a:rPr lang="zh-TW" altLang="en-US" dirty="0"/>
              <a:t>，確保冷凝器出口蒸氣分率為零。凝結放熱直接作為</a:t>
            </a:r>
            <a:r>
              <a:rPr lang="en-US" altLang="zh-TW" dirty="0"/>
              <a:t>C3</a:t>
            </a:r>
            <a:r>
              <a:rPr lang="zh-TW" altLang="en-US" dirty="0"/>
              <a:t>再沸器之主要熱源。</a:t>
            </a:r>
          </a:p>
          <a:p>
            <a:r>
              <a:rPr lang="zh-TW" altLang="en-US" dirty="0"/>
              <a:t>在此配置中，</a:t>
            </a:r>
            <a:r>
              <a:rPr lang="en-US" altLang="zh-TW" dirty="0"/>
              <a:t>C2</a:t>
            </a:r>
            <a:r>
              <a:rPr lang="zh-TW" altLang="en-US" dirty="0"/>
              <a:t>及</a:t>
            </a:r>
            <a:r>
              <a:rPr lang="en-US" altLang="zh-TW" dirty="0"/>
              <a:t>C3</a:t>
            </a:r>
            <a:r>
              <a:rPr lang="zh-TW" altLang="en-US" dirty="0"/>
              <a:t>維持原有熱整合操作模式，利用</a:t>
            </a:r>
            <a:r>
              <a:rPr lang="en-US" altLang="zh-TW" dirty="0"/>
              <a:t>C2</a:t>
            </a:r>
            <a:r>
              <a:rPr lang="zh-TW" altLang="en-US" dirty="0"/>
              <a:t>與</a:t>
            </a:r>
            <a:r>
              <a:rPr lang="en-US" altLang="zh-TW" dirty="0"/>
              <a:t>C3</a:t>
            </a:r>
            <a:r>
              <a:rPr lang="zh-TW" altLang="en-US" dirty="0"/>
              <a:t>塔頂冷凝器釋放之潛熱及</a:t>
            </a:r>
            <a:r>
              <a:rPr lang="en-US" altLang="zh-TW" dirty="0"/>
              <a:t>C3</a:t>
            </a:r>
            <a:r>
              <a:rPr lang="zh-TW" altLang="en-US" dirty="0"/>
              <a:t>高溫塔底液釋放之顯熱，分別供應</a:t>
            </a:r>
            <a:r>
              <a:rPr lang="en-US" altLang="zh-TW" dirty="0"/>
              <a:t>C1</a:t>
            </a:r>
            <a:r>
              <a:rPr lang="zh-TW" altLang="en-US" dirty="0"/>
              <a:t>再沸器與</a:t>
            </a:r>
            <a:r>
              <a:rPr lang="en-US" altLang="zh-TW" dirty="0"/>
              <a:t>C2</a:t>
            </a:r>
            <a:r>
              <a:rPr lang="zh-TW" altLang="en-US" dirty="0"/>
              <a:t>進料預熱，形成多段熱交換及能量梯級利用機制。</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42</a:t>
            </a:fld>
            <a:endParaRPr lang="zh-TW" altLang="en-US"/>
          </a:p>
        </p:txBody>
      </p:sp>
    </p:spTree>
    <p:extLst>
      <p:ext uri="{BB962C8B-B14F-4D97-AF65-F5344CB8AC3E}">
        <p14:creationId xmlns:p14="http://schemas.microsoft.com/office/powerpoint/2010/main" val="25672960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依據</a:t>
            </a:r>
            <a:r>
              <a:rPr lang="en-US" altLang="zh-TW" dirty="0"/>
              <a:t>Nogaja</a:t>
            </a:r>
            <a:r>
              <a:rPr lang="zh-TW" altLang="en-US" dirty="0"/>
              <a:t>等人分類，三柱熱整合萃取蒸餾系統中</a:t>
            </a:r>
            <a:r>
              <a:rPr lang="en-US" altLang="zh-TW" dirty="0"/>
              <a:t>C1</a:t>
            </a:r>
            <a:r>
              <a:rPr lang="zh-TW" altLang="en-US" dirty="0"/>
              <a:t>屬於</a:t>
            </a:r>
            <a:r>
              <a:rPr lang="en-US" altLang="zh-TW" dirty="0"/>
              <a:t>Type II</a:t>
            </a:r>
            <a:r>
              <a:rPr lang="zh-TW" altLang="en-US" dirty="0"/>
              <a:t>熱泵系統（高溫系統且熱源不足）。運作條件為：再沸器負荷</a:t>
            </a:r>
            <a:r>
              <a:rPr lang="en-US" altLang="zh-TW" dirty="0"/>
              <a:t>690.31 kW</a:t>
            </a:r>
            <a:r>
              <a:rPr lang="zh-TW" altLang="en-US" dirty="0"/>
              <a:t>（</a:t>
            </a:r>
            <a:r>
              <a:rPr lang="en-US" altLang="zh-TW" dirty="0"/>
              <a:t>383.15 K</a:t>
            </a:r>
            <a:r>
              <a:rPr lang="zh-TW" altLang="en-US" dirty="0"/>
              <a:t>），冷凝器放熱</a:t>
            </a:r>
            <a:r>
              <a:rPr lang="en-US" altLang="zh-TW" dirty="0"/>
              <a:t>498.18 kW</a:t>
            </a:r>
            <a:r>
              <a:rPr lang="zh-TW" altLang="en-US" dirty="0"/>
              <a:t>（</a:t>
            </a:r>
            <a:r>
              <a:rPr lang="en-US" altLang="zh-TW" dirty="0"/>
              <a:t>353.85 K</a:t>
            </a:r>
            <a:r>
              <a:rPr lang="zh-TW" altLang="en-US" dirty="0"/>
              <a:t>），環境參考溫度為</a:t>
            </a:r>
            <a:r>
              <a:rPr lang="en-US" altLang="zh-TW" dirty="0"/>
              <a:t>298.15 K</a:t>
            </a:r>
            <a:r>
              <a:rPr lang="zh-TW" altLang="en-US" dirty="0"/>
              <a:t>。根據最小熱泵功耗模型（</a:t>
            </a:r>
            <a:r>
              <a:rPr lang="en-US" altLang="zh-TW" dirty="0"/>
              <a:t>MHPWM</a:t>
            </a:r>
            <a:r>
              <a:rPr lang="zh-TW" altLang="en-US" dirty="0"/>
              <a:t>）計算，未回收熱量</a:t>
            </a:r>
            <a:r>
              <a:rPr lang="en-US" altLang="zh-TW" dirty="0"/>
              <a:t>Qu</a:t>
            </a:r>
            <a:r>
              <a:rPr lang="zh-TW" altLang="en-US" dirty="0"/>
              <a:t>為</a:t>
            </a:r>
            <a:r>
              <a:rPr lang="en-US" altLang="zh-TW" dirty="0"/>
              <a:t>117.41 kW</a:t>
            </a:r>
            <a:r>
              <a:rPr lang="zh-TW" altLang="en-US" dirty="0"/>
              <a:t>，理論最低壓縮功耗</a:t>
            </a:r>
            <a:r>
              <a:rPr lang="en-US" altLang="zh-TW" dirty="0" err="1"/>
              <a:t>Whp</a:t>
            </a:r>
            <a:r>
              <a:rPr lang="zh-TW" altLang="en-US" dirty="0"/>
              <a:t>為</a:t>
            </a:r>
            <a:r>
              <a:rPr lang="en-US" altLang="zh-TW" dirty="0"/>
              <a:t>74.72 kW</a:t>
            </a:r>
            <a:r>
              <a:rPr lang="zh-TW" altLang="en-US" dirty="0"/>
              <a:t>。然而，</a:t>
            </a:r>
            <a:r>
              <a:rPr lang="en-US" altLang="zh-TW" dirty="0"/>
              <a:t>Aspen Plus</a:t>
            </a:r>
            <a:r>
              <a:rPr lang="zh-TW" altLang="en-US" dirty="0"/>
              <a:t>穩態模擬獲得之壓縮功率為</a:t>
            </a:r>
            <a:r>
              <a:rPr lang="en-US" altLang="zh-TW" dirty="0"/>
              <a:t>233.67 kW</a:t>
            </a:r>
            <a:r>
              <a:rPr lang="zh-TW" altLang="en-US" dirty="0"/>
              <a:t>，明顯高於理論最低值。此差異可能反映儘管系統具備熱整合設計，實際整合效率有限，或設計未能充分考量壓縮負荷與熱源分布間的動態平衡，導致能效損失。相關模擬與理論壓縮功耗比較彙整於表中，為後續系統效能優化提供重要依據。</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43</a:t>
            </a:fld>
            <a:endParaRPr lang="zh-TW" altLang="en-US"/>
          </a:p>
        </p:txBody>
      </p:sp>
    </p:spTree>
    <p:extLst>
      <p:ext uri="{BB962C8B-B14F-4D97-AF65-F5344CB8AC3E}">
        <p14:creationId xmlns:p14="http://schemas.microsoft.com/office/powerpoint/2010/main" val="950282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本研究之蒸汽熱泵系統（</a:t>
            </a:r>
            <a:r>
              <a:rPr lang="en-US" altLang="zh-TW" dirty="0"/>
              <a:t>SGHP</a:t>
            </a:r>
            <a:r>
              <a:rPr lang="zh-TW" altLang="en-US" dirty="0"/>
              <a:t>）採用</a:t>
            </a:r>
            <a:r>
              <a:rPr lang="en-US" altLang="zh-TW" dirty="0"/>
              <a:t>Spilling</a:t>
            </a:r>
            <a:r>
              <a:rPr lang="zh-TW" altLang="en-US" dirty="0"/>
              <a:t>技術作為製程之集中供熱方案，配備壓縮機，其性能係數（</a:t>
            </a:r>
            <a:r>
              <a:rPr lang="en-US" altLang="zh-TW" dirty="0"/>
              <a:t>COP</a:t>
            </a:r>
            <a:r>
              <a:rPr lang="zh-TW" altLang="en-US" dirty="0"/>
              <a:t>）達</a:t>
            </a:r>
            <a:r>
              <a:rPr lang="en-US" altLang="zh-TW" dirty="0"/>
              <a:t>2.1</a:t>
            </a:r>
            <a:r>
              <a:rPr lang="zh-TW" altLang="en-US" dirty="0"/>
              <a:t>。該系統能有效將原始約</a:t>
            </a:r>
            <a:r>
              <a:rPr lang="en-US" altLang="zh-TW" dirty="0"/>
              <a:t>737 kW</a:t>
            </a:r>
            <a:r>
              <a:rPr lang="zh-TW" altLang="en-US" dirty="0"/>
              <a:t>之熱負荷降至</a:t>
            </a:r>
            <a:r>
              <a:rPr lang="en-US" altLang="zh-TW" dirty="0"/>
              <a:t>351 kW</a:t>
            </a:r>
            <a:r>
              <a:rPr lang="zh-TW" altLang="en-US" dirty="0"/>
              <a:t>之電力輸入，大幅提升整體能源利用效率。相關系統流程示意圖如圖所示。</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44</a:t>
            </a:fld>
            <a:endParaRPr lang="zh-TW" altLang="en-US"/>
          </a:p>
        </p:txBody>
      </p:sp>
    </p:spTree>
    <p:extLst>
      <p:ext uri="{BB962C8B-B14F-4D97-AF65-F5344CB8AC3E}">
        <p14:creationId xmlns:p14="http://schemas.microsoft.com/office/powerpoint/2010/main" val="2329733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本節旨在量化不同技術方案對能源消耗之影響，對三種製程於傳統蒸汽加熱（無</a:t>
            </a:r>
            <a:r>
              <a:rPr lang="en-US" altLang="zh-TW" dirty="0"/>
              <a:t>HPAD</a:t>
            </a:r>
            <a:r>
              <a:rPr lang="zh-TW" altLang="en-US" dirty="0"/>
              <a:t>）、熱泵輔助蒸餾結合輔助電鍋爐系統（</a:t>
            </a:r>
            <a:r>
              <a:rPr lang="en-US" altLang="zh-TW" dirty="0"/>
              <a:t>HPAD+EB</a:t>
            </a:r>
            <a:r>
              <a:rPr lang="zh-TW" altLang="en-US" dirty="0"/>
              <a:t>）及蒸汽熱泵系統（</a:t>
            </a:r>
            <a:r>
              <a:rPr lang="en-US" altLang="zh-TW" dirty="0"/>
              <a:t>SGHP</a:t>
            </a:r>
            <a:r>
              <a:rPr lang="zh-TW" altLang="en-US" dirty="0"/>
              <a:t>，</a:t>
            </a:r>
            <a:r>
              <a:rPr lang="en-US" altLang="zh-TW" dirty="0"/>
              <a:t>COP=2.1</a:t>
            </a:r>
            <a:r>
              <a:rPr lang="zh-TW" altLang="en-US" dirty="0"/>
              <a:t>）三種情境下之總能耗進行評估。計算細節及彙整結果如下：傳統三柱萃取蒸餾系統總熱負荷約為</a:t>
            </a:r>
            <a:r>
              <a:rPr lang="en-US" altLang="zh-TW" dirty="0"/>
              <a:t>737 kW</a:t>
            </a:r>
            <a:r>
              <a:rPr lang="zh-TW" altLang="en-US" dirty="0"/>
              <a:t>。若以煤炭作為熱源，能源成本約</a:t>
            </a:r>
            <a:r>
              <a:rPr lang="en-US" altLang="zh-TW" dirty="0"/>
              <a:t>22</a:t>
            </a:r>
            <a:r>
              <a:rPr lang="zh-TW" altLang="en-US" dirty="0"/>
              <a:t>美元</a:t>
            </a:r>
            <a:r>
              <a:rPr lang="en-US" altLang="zh-TW" dirty="0"/>
              <a:t>/</a:t>
            </a:r>
            <a:r>
              <a:rPr lang="zh-TW" altLang="en-US" dirty="0"/>
              <a:t>小時；改用液化天然氣（</a:t>
            </a:r>
            <a:r>
              <a:rPr lang="en-US" altLang="zh-TW" dirty="0"/>
              <a:t>LNG</a:t>
            </a:r>
            <a:r>
              <a:rPr lang="zh-TW" altLang="en-US" dirty="0"/>
              <a:t>）時，能源成本提升至</a:t>
            </a:r>
            <a:r>
              <a:rPr lang="en-US" altLang="zh-TW" dirty="0"/>
              <a:t>59</a:t>
            </a:r>
            <a:r>
              <a:rPr lang="zh-TW" altLang="en-US" dirty="0"/>
              <a:t>美元</a:t>
            </a:r>
            <a:r>
              <a:rPr lang="en-US" altLang="zh-TW" dirty="0"/>
              <a:t>/</a:t>
            </a:r>
            <a:r>
              <a:rPr lang="zh-TW" altLang="en-US" dirty="0"/>
              <a:t>小時，碳減排成本（</a:t>
            </a:r>
            <a:r>
              <a:rPr lang="en-US" altLang="zh-TW" dirty="0"/>
              <a:t>CAC</a:t>
            </a:r>
            <a:r>
              <a:rPr lang="zh-TW" altLang="en-US" dirty="0"/>
              <a:t>）達</a:t>
            </a:r>
            <a:r>
              <a:rPr lang="en-US" altLang="zh-TW" dirty="0"/>
              <a:t>219</a:t>
            </a:r>
            <a:r>
              <a:rPr lang="zh-TW" altLang="en-US" dirty="0"/>
              <a:t>美元</a:t>
            </a:r>
            <a:r>
              <a:rPr lang="en-US" altLang="zh-TW" dirty="0"/>
              <a:t>/</a:t>
            </a:r>
            <a:r>
              <a:rPr lang="zh-TW" altLang="en-US" dirty="0"/>
              <a:t>公噸</a:t>
            </a:r>
            <a:r>
              <a:rPr lang="en-US" altLang="zh-TW" dirty="0"/>
              <a:t>CO2</a:t>
            </a:r>
            <a:r>
              <a:rPr lang="zh-TW" altLang="en-US" dirty="0"/>
              <a:t>。</a:t>
            </a:r>
            <a:r>
              <a:rPr lang="en-US" altLang="zh-TW" dirty="0"/>
              <a:t>HPAD</a:t>
            </a:r>
            <a:r>
              <a:rPr lang="zh-TW" altLang="en-US" dirty="0"/>
              <a:t>結合輔助電鍋爐系統後，壓縮功率降至</a:t>
            </a:r>
            <a:r>
              <a:rPr lang="en-US" altLang="zh-TW" dirty="0"/>
              <a:t>636 kW</a:t>
            </a:r>
            <a:r>
              <a:rPr lang="zh-TW" altLang="en-US" dirty="0"/>
              <a:t>。以風力電力供應時，能源成本降低至</a:t>
            </a:r>
            <a:r>
              <a:rPr lang="en-US" altLang="zh-TW" dirty="0"/>
              <a:t>35</a:t>
            </a:r>
            <a:r>
              <a:rPr lang="zh-TW" altLang="en-US" dirty="0"/>
              <a:t>美元</a:t>
            </a:r>
            <a:r>
              <a:rPr lang="en-US" altLang="zh-TW" dirty="0"/>
              <a:t>/</a:t>
            </a:r>
            <a:r>
              <a:rPr lang="zh-TW" altLang="en-US" dirty="0"/>
              <a:t>小時，</a:t>
            </a:r>
            <a:r>
              <a:rPr lang="en-US" altLang="zh-TW" dirty="0"/>
              <a:t>CAC</a:t>
            </a:r>
            <a:r>
              <a:rPr lang="zh-TW" altLang="en-US" dirty="0"/>
              <a:t>為</a:t>
            </a:r>
            <a:r>
              <a:rPr lang="en-US" altLang="zh-TW" dirty="0"/>
              <a:t>38</a:t>
            </a:r>
            <a:r>
              <a:rPr lang="zh-TW" altLang="en-US" dirty="0"/>
              <a:t>美元</a:t>
            </a:r>
            <a:r>
              <a:rPr lang="en-US" altLang="zh-TW" dirty="0"/>
              <a:t>/</a:t>
            </a:r>
            <a:r>
              <a:rPr lang="zh-TW" altLang="en-US" dirty="0"/>
              <a:t>公噸</a:t>
            </a:r>
            <a:r>
              <a:rPr lang="en-US" altLang="zh-TW" dirty="0"/>
              <a:t>CO2</a:t>
            </a:r>
            <a:r>
              <a:rPr lang="zh-TW" altLang="en-US" dirty="0"/>
              <a:t>，展現節能與經濟雙重效益。採用小型模組核能（</a:t>
            </a:r>
            <a:r>
              <a:rPr lang="en-US" altLang="zh-TW" dirty="0"/>
              <a:t>SMR</a:t>
            </a:r>
            <a:r>
              <a:rPr lang="zh-TW" altLang="en-US" dirty="0"/>
              <a:t>）與電網電力時，能源成本分別為</a:t>
            </a:r>
            <a:r>
              <a:rPr lang="en-US" altLang="zh-TW" dirty="0"/>
              <a:t>60</a:t>
            </a:r>
            <a:r>
              <a:rPr lang="zh-TW" altLang="en-US" dirty="0"/>
              <a:t>美元及</a:t>
            </a:r>
            <a:r>
              <a:rPr lang="en-US" altLang="zh-TW" dirty="0"/>
              <a:t>45</a:t>
            </a:r>
            <a:r>
              <a:rPr lang="zh-TW" altLang="en-US" dirty="0"/>
              <a:t>美元</a:t>
            </a:r>
            <a:r>
              <a:rPr lang="en-US" altLang="zh-TW" dirty="0"/>
              <a:t>/</a:t>
            </a:r>
            <a:r>
              <a:rPr lang="zh-TW" altLang="en-US" dirty="0"/>
              <a:t>小時，</a:t>
            </a:r>
            <a:r>
              <a:rPr lang="en-US" altLang="zh-TW" dirty="0"/>
              <a:t>CAC</a:t>
            </a:r>
            <a:r>
              <a:rPr lang="zh-TW" altLang="en-US" dirty="0"/>
              <a:t>則分別為</a:t>
            </a:r>
            <a:r>
              <a:rPr lang="en-US" altLang="zh-TW" dirty="0"/>
              <a:t>95</a:t>
            </a:r>
            <a:r>
              <a:rPr lang="zh-TW" altLang="en-US" dirty="0"/>
              <a:t>美元及</a:t>
            </a:r>
            <a:r>
              <a:rPr lang="en-US" altLang="zh-TW" dirty="0"/>
              <a:t>264</a:t>
            </a:r>
            <a:r>
              <a:rPr lang="zh-TW" altLang="en-US" dirty="0"/>
              <a:t>美元</a:t>
            </a:r>
            <a:r>
              <a:rPr lang="en-US" altLang="zh-TW" dirty="0"/>
              <a:t>/</a:t>
            </a:r>
            <a:r>
              <a:rPr lang="zh-TW" altLang="en-US" dirty="0"/>
              <a:t>公噸</a:t>
            </a:r>
            <a:r>
              <a:rPr lang="en-US" altLang="zh-TW" dirty="0"/>
              <a:t>CO2</a:t>
            </a:r>
            <a:r>
              <a:rPr lang="zh-TW" altLang="en-US" dirty="0"/>
              <a:t>。</a:t>
            </a:r>
            <a:r>
              <a:rPr lang="en-US" altLang="zh-TW" dirty="0"/>
              <a:t>SGHP</a:t>
            </a:r>
            <a:r>
              <a:rPr lang="zh-TW" altLang="en-US" dirty="0"/>
              <a:t>系統進一步將功率需求降至</a:t>
            </a:r>
            <a:r>
              <a:rPr lang="en-US" altLang="zh-TW" dirty="0"/>
              <a:t>351 kW</a:t>
            </a:r>
            <a:r>
              <a:rPr lang="zh-TW" altLang="en-US" dirty="0"/>
              <a:t>。風力供電下，能源成本為</a:t>
            </a:r>
            <a:r>
              <a:rPr lang="en-US" altLang="zh-TW" dirty="0"/>
              <a:t>19</a:t>
            </a:r>
            <a:r>
              <a:rPr lang="zh-TW" altLang="en-US" dirty="0"/>
              <a:t>美元</a:t>
            </a:r>
            <a:r>
              <a:rPr lang="en-US" altLang="zh-TW" dirty="0"/>
              <a:t>/</a:t>
            </a:r>
            <a:r>
              <a:rPr lang="zh-TW" altLang="en-US" dirty="0"/>
              <a:t>小時，</a:t>
            </a:r>
            <a:r>
              <a:rPr lang="en-US" altLang="zh-TW" dirty="0"/>
              <a:t>CAC</a:t>
            </a:r>
            <a:r>
              <a:rPr lang="zh-TW" altLang="en-US" dirty="0"/>
              <a:t>為負值（</a:t>
            </a:r>
            <a:r>
              <a:rPr lang="en-US" altLang="zh-TW" dirty="0"/>
              <a:t>–8</a:t>
            </a:r>
            <a:r>
              <a:rPr lang="zh-TW" altLang="en-US" dirty="0"/>
              <a:t>美元</a:t>
            </a:r>
            <a:r>
              <a:rPr lang="en-US" altLang="zh-TW" dirty="0"/>
              <a:t>/</a:t>
            </a:r>
            <a:r>
              <a:rPr lang="zh-TW" altLang="en-US" dirty="0"/>
              <a:t>公噸</a:t>
            </a:r>
            <a:r>
              <a:rPr lang="en-US" altLang="zh-TW" dirty="0"/>
              <a:t>CO2</a:t>
            </a:r>
            <a:r>
              <a:rPr lang="zh-TW" altLang="en-US" dirty="0"/>
              <a:t>），顯示優異的節能與環境績效。</a:t>
            </a:r>
            <a:r>
              <a:rPr lang="en-US" altLang="zh-TW" dirty="0"/>
              <a:t>SMR</a:t>
            </a:r>
            <a:r>
              <a:rPr lang="zh-TW" altLang="en-US" dirty="0"/>
              <a:t>與電網電力驅動下，</a:t>
            </a:r>
            <a:r>
              <a:rPr lang="en-US" altLang="zh-TW" dirty="0"/>
              <a:t>CAC</a:t>
            </a:r>
            <a:r>
              <a:rPr lang="zh-TW" altLang="en-US" dirty="0"/>
              <a:t>分別為</a:t>
            </a:r>
            <a:r>
              <a:rPr lang="en-US" altLang="zh-TW" dirty="0"/>
              <a:t>27</a:t>
            </a:r>
            <a:r>
              <a:rPr lang="zh-TW" altLang="en-US" dirty="0"/>
              <a:t>美元與</a:t>
            </a:r>
            <a:r>
              <a:rPr lang="en-US" altLang="zh-TW" dirty="0"/>
              <a:t>122</a:t>
            </a:r>
            <a:r>
              <a:rPr lang="zh-TW" altLang="en-US" dirty="0"/>
              <a:t>美元</a:t>
            </a:r>
            <a:r>
              <a:rPr lang="en-US" altLang="zh-TW" dirty="0"/>
              <a:t>/</a:t>
            </a:r>
            <a:r>
              <a:rPr lang="zh-TW" altLang="en-US" dirty="0"/>
              <a:t>公噸</a:t>
            </a:r>
            <a:r>
              <a:rPr lang="en-US" altLang="zh-TW" dirty="0"/>
              <a:t>CO2</a:t>
            </a:r>
            <a:r>
              <a:rPr lang="zh-TW" altLang="en-US" dirty="0"/>
              <a:t>。相關技術經濟評估結果詳見表格，數值均四捨五入至整數，以利清晰比較與分析。整體而言，</a:t>
            </a:r>
            <a:r>
              <a:rPr lang="en-US" altLang="zh-TW" dirty="0"/>
              <a:t>SGHP</a:t>
            </a:r>
            <a:r>
              <a:rPr lang="zh-TW" altLang="en-US" dirty="0"/>
              <a:t>系統在能源效率及碳排放控制方面展現最佳表現，具高度產業應用潛力。</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45</a:t>
            </a:fld>
            <a:endParaRPr lang="zh-TW" altLang="en-US"/>
          </a:p>
        </p:txBody>
      </p:sp>
    </p:spTree>
    <p:extLst>
      <p:ext uri="{BB962C8B-B14F-4D97-AF65-F5344CB8AC3E}">
        <p14:creationId xmlns:p14="http://schemas.microsoft.com/office/powerpoint/2010/main" val="4502790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基線狀況下，四種製程總能耗分別為</a:t>
            </a:r>
            <a:r>
              <a:rPr lang="en-US" altLang="zh-TW" dirty="0"/>
              <a:t>1892</a:t>
            </a:r>
            <a:r>
              <a:rPr lang="zh-TW" altLang="en-US" dirty="0"/>
              <a:t>、</a:t>
            </a:r>
            <a:r>
              <a:rPr lang="en-US" altLang="zh-TW" dirty="0"/>
              <a:t>4441</a:t>
            </a:r>
            <a:r>
              <a:rPr lang="zh-TW" altLang="en-US" dirty="0"/>
              <a:t>、</a:t>
            </a:r>
            <a:r>
              <a:rPr lang="en-US" altLang="zh-TW" dirty="0"/>
              <a:t>1629</a:t>
            </a:r>
            <a:r>
              <a:rPr lang="zh-TW" altLang="en-US" dirty="0"/>
              <a:t>及</a:t>
            </a:r>
            <a:r>
              <a:rPr lang="en-US" altLang="zh-TW" dirty="0"/>
              <a:t>737 kW</a:t>
            </a:r>
            <a:r>
              <a:rPr lang="zh-TW" altLang="en-US" dirty="0"/>
              <a:t>，反映其基本操作需求。導入</a:t>
            </a:r>
            <a:r>
              <a:rPr lang="en-US" altLang="zh-TW" dirty="0"/>
              <a:t>HPAD</a:t>
            </a:r>
            <a:r>
              <a:rPr lang="zh-TW" altLang="en-US" dirty="0"/>
              <a:t>後，能耗顯著下降至</a:t>
            </a:r>
            <a:r>
              <a:rPr lang="en-US" altLang="zh-TW" dirty="0"/>
              <a:t>661</a:t>
            </a:r>
            <a:r>
              <a:rPr lang="zh-TW" altLang="en-US" dirty="0"/>
              <a:t>、</a:t>
            </a:r>
            <a:r>
              <a:rPr lang="en-US" altLang="zh-TW" dirty="0"/>
              <a:t>1827</a:t>
            </a:r>
            <a:r>
              <a:rPr lang="zh-TW" altLang="en-US" dirty="0"/>
              <a:t>、</a:t>
            </a:r>
            <a:r>
              <a:rPr lang="en-US" altLang="zh-TW" dirty="0"/>
              <a:t>669</a:t>
            </a:r>
            <a:r>
              <a:rPr lang="zh-TW" altLang="en-US" dirty="0"/>
              <a:t>及</a:t>
            </a:r>
            <a:r>
              <a:rPr lang="en-US" altLang="zh-TW" dirty="0"/>
              <a:t>636 kW</a:t>
            </a:r>
            <a:r>
              <a:rPr lang="zh-TW" altLang="en-US" dirty="0"/>
              <a:t>，顯示</a:t>
            </a:r>
            <a:r>
              <a:rPr lang="en-US" altLang="zh-TW" dirty="0"/>
              <a:t>HPAD</a:t>
            </a:r>
            <a:r>
              <a:rPr lang="zh-TW" altLang="en-US" dirty="0"/>
              <a:t>於中高溫蒸餾製程之節能效果。假設</a:t>
            </a:r>
            <a:r>
              <a:rPr lang="en-US" altLang="zh-TW" dirty="0"/>
              <a:t>SGHP</a:t>
            </a:r>
            <a:r>
              <a:rPr lang="zh-TW" altLang="en-US" dirty="0"/>
              <a:t>系統</a:t>
            </a:r>
            <a:r>
              <a:rPr lang="en-US" altLang="zh-TW" dirty="0"/>
              <a:t>COP</a:t>
            </a:r>
            <a:r>
              <a:rPr lang="zh-TW" altLang="en-US" dirty="0"/>
              <a:t>分別為</a:t>
            </a:r>
            <a:r>
              <a:rPr lang="en-US" altLang="zh-TW" dirty="0"/>
              <a:t>5.5</a:t>
            </a:r>
            <a:r>
              <a:rPr lang="zh-TW" altLang="en-US" dirty="0"/>
              <a:t>與</a:t>
            </a:r>
            <a:r>
              <a:rPr lang="en-US" altLang="zh-TW" dirty="0"/>
              <a:t>2.1</a:t>
            </a:r>
            <a:r>
              <a:rPr lang="zh-TW" altLang="en-US" dirty="0"/>
              <a:t>，能耗進一步降低至</a:t>
            </a:r>
            <a:r>
              <a:rPr lang="en-US" altLang="zh-TW" dirty="0"/>
              <a:t>344</a:t>
            </a:r>
            <a:r>
              <a:rPr lang="zh-TW" altLang="en-US" dirty="0"/>
              <a:t>、</a:t>
            </a:r>
            <a:r>
              <a:rPr lang="en-US" altLang="zh-TW" dirty="0"/>
              <a:t>807</a:t>
            </a:r>
            <a:r>
              <a:rPr lang="zh-TW" altLang="en-US" dirty="0"/>
              <a:t>、</a:t>
            </a:r>
            <a:r>
              <a:rPr lang="en-US" altLang="zh-TW" dirty="0"/>
              <a:t>509</a:t>
            </a:r>
            <a:r>
              <a:rPr lang="zh-TW" altLang="en-US" dirty="0"/>
              <a:t>及</a:t>
            </a:r>
            <a:r>
              <a:rPr lang="en-US" altLang="zh-TW" dirty="0"/>
              <a:t>351 kW</a:t>
            </a:r>
            <a:r>
              <a:rPr lang="zh-TW" altLang="en-US" dirty="0"/>
              <a:t>，展現卓越熱整合性能與最佳整體能效及碳排放減量潛力。經濟與碳排分析顯示，以煤炭燃燒作為基準，台灣現行電網電力雖具操作便利性，惟碳強度偏高，限制減碳成效。例如，流程一</a:t>
            </a:r>
            <a:r>
              <a:rPr lang="en-US" altLang="zh-TW" dirty="0"/>
              <a:t>HPAD</a:t>
            </a:r>
            <a:r>
              <a:rPr lang="zh-TW" altLang="en-US" dirty="0"/>
              <a:t>系統以電網電力驅動時，碳排高達</a:t>
            </a:r>
            <a:r>
              <a:rPr lang="en-US" altLang="zh-TW" dirty="0"/>
              <a:t>331 kg CO2</a:t>
            </a:r>
            <a:r>
              <a:rPr lang="zh-TW" altLang="en-US" dirty="0"/>
              <a:t>當量</a:t>
            </a:r>
            <a:r>
              <a:rPr lang="en-US" altLang="zh-TW" dirty="0"/>
              <a:t>/</a:t>
            </a:r>
            <a:r>
              <a:rPr lang="zh-TW" altLang="en-US" dirty="0"/>
              <a:t>小時，能源成本</a:t>
            </a:r>
            <a:r>
              <a:rPr lang="en-US" altLang="zh-TW" dirty="0"/>
              <a:t>95</a:t>
            </a:r>
            <a:r>
              <a:rPr lang="zh-TW" altLang="en-US" dirty="0"/>
              <a:t>美元</a:t>
            </a:r>
            <a:r>
              <a:rPr lang="en-US" altLang="zh-TW" dirty="0"/>
              <a:t>/</a:t>
            </a:r>
            <a:r>
              <a:rPr lang="zh-TW" altLang="en-US" dirty="0"/>
              <a:t>小時。相較之下，以再生能源驅動的</a:t>
            </a:r>
            <a:r>
              <a:rPr lang="en-US" altLang="zh-TW" dirty="0"/>
              <a:t>HPAD</a:t>
            </a:r>
            <a:r>
              <a:rPr lang="zh-TW" altLang="en-US" dirty="0"/>
              <a:t>系統碳排大幅降低（流程一僅</a:t>
            </a:r>
            <a:r>
              <a:rPr lang="en-US" altLang="zh-TW" dirty="0"/>
              <a:t>66 kg CO2</a:t>
            </a:r>
            <a:r>
              <a:rPr lang="zh-TW" altLang="en-US" dirty="0"/>
              <a:t>當量</a:t>
            </a:r>
            <a:r>
              <a:rPr lang="en-US" altLang="zh-TW" dirty="0"/>
              <a:t>/</a:t>
            </a:r>
            <a:r>
              <a:rPr lang="zh-TW" altLang="en-US" dirty="0"/>
              <a:t>小時），且碳減排成本約為</a:t>
            </a:r>
            <a:r>
              <a:rPr lang="en-US" altLang="zh-TW" dirty="0"/>
              <a:t>–22</a:t>
            </a:r>
            <a:r>
              <a:rPr lang="zh-TW" altLang="en-US" dirty="0"/>
              <a:t>美元</a:t>
            </a:r>
            <a:r>
              <a:rPr lang="en-US" altLang="zh-TW" dirty="0"/>
              <a:t>/</a:t>
            </a:r>
            <a:r>
              <a:rPr lang="zh-TW" altLang="en-US" dirty="0"/>
              <a:t>公噸，展現卓越永續性及成本競爭力。在較高操作溫度（如流程三）條件下，</a:t>
            </a:r>
            <a:r>
              <a:rPr lang="en-US" altLang="zh-TW" dirty="0"/>
              <a:t>SGHP</a:t>
            </a:r>
            <a:r>
              <a:rPr lang="zh-TW" altLang="en-US" dirty="0"/>
              <a:t>系統保持優異能效。搭配風力電力，碳排進一步降至約</a:t>
            </a:r>
            <a:r>
              <a:rPr lang="en-US" altLang="zh-TW" dirty="0"/>
              <a:t>51 kg CO2</a:t>
            </a:r>
            <a:r>
              <a:rPr lang="zh-TW" altLang="en-US" dirty="0"/>
              <a:t>當量</a:t>
            </a:r>
            <a:r>
              <a:rPr lang="en-US" altLang="zh-TW" dirty="0"/>
              <a:t>/</a:t>
            </a:r>
            <a:r>
              <a:rPr lang="zh-TW" altLang="en-US" dirty="0"/>
              <a:t>小時，碳減排成本低於傳統燃料加熱（約</a:t>
            </a:r>
            <a:r>
              <a:rPr lang="en-US" altLang="zh-TW" dirty="0"/>
              <a:t>–25</a:t>
            </a:r>
            <a:r>
              <a:rPr lang="zh-TW" altLang="en-US" dirty="0"/>
              <a:t>美元</a:t>
            </a:r>
            <a:r>
              <a:rPr lang="en-US" altLang="zh-TW" dirty="0"/>
              <a:t>/</a:t>
            </a:r>
            <a:r>
              <a:rPr lang="zh-TW" altLang="en-US" dirty="0"/>
              <a:t>公噸），強調風力作為高溫工業熱源之潛力。</a:t>
            </a:r>
            <a:r>
              <a:rPr lang="en-US" altLang="zh-TW" dirty="0"/>
              <a:t>HPAD</a:t>
            </a:r>
            <a:r>
              <a:rPr lang="zh-TW" altLang="en-US" dirty="0"/>
              <a:t>雖具節能潛力，但在高壓縮比條件下（如流程三需三段壓縮達</a:t>
            </a:r>
            <a:r>
              <a:rPr lang="en-US" altLang="zh-TW" dirty="0"/>
              <a:t>17 atm</a:t>
            </a:r>
            <a:r>
              <a:rPr lang="zh-TW" altLang="en-US" dirty="0"/>
              <a:t>）效率明顯下降，導致壓縮功率需求增加與碳減排成本提升（電網條件下高達</a:t>
            </a:r>
            <a:r>
              <a:rPr lang="en-US" altLang="zh-TW" dirty="0"/>
              <a:t>335</a:t>
            </a:r>
            <a:r>
              <a:rPr lang="zh-TW" altLang="en-US" dirty="0"/>
              <a:t>美元</a:t>
            </a:r>
            <a:r>
              <a:rPr lang="en-US" altLang="zh-TW" dirty="0"/>
              <a:t>/</a:t>
            </a:r>
            <a:r>
              <a:rPr lang="zh-TW" altLang="en-US" dirty="0"/>
              <a:t>公噸）。</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46</a:t>
            </a:fld>
            <a:endParaRPr lang="zh-TW" altLang="en-US"/>
          </a:p>
        </p:txBody>
      </p:sp>
    </p:spTree>
    <p:extLst>
      <p:ext uri="{BB962C8B-B14F-4D97-AF65-F5344CB8AC3E}">
        <p14:creationId xmlns:p14="http://schemas.microsoft.com/office/powerpoint/2010/main" val="23011461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本研究亦比較傳統製程、</a:t>
            </a:r>
            <a:r>
              <a:rPr lang="en-US" altLang="zh-TW" dirty="0"/>
              <a:t>HPAD</a:t>
            </a:r>
            <a:r>
              <a:rPr lang="zh-TW" altLang="en-US" dirty="0"/>
              <a:t>與</a:t>
            </a:r>
            <a:r>
              <a:rPr lang="en-US" altLang="zh-TW" dirty="0"/>
              <a:t>SGHP</a:t>
            </a:r>
            <a:r>
              <a:rPr lang="zh-TW" altLang="en-US" dirty="0"/>
              <a:t>系統間差異。上圖顯示，在煤炭、風力、</a:t>
            </a:r>
            <a:r>
              <a:rPr lang="en-US" altLang="zh-TW" dirty="0"/>
              <a:t>SMR</a:t>
            </a:r>
            <a:r>
              <a:rPr lang="zh-TW" altLang="en-US" dirty="0"/>
              <a:t>及電網等不同熱源及電力組合下，各製程之碳排與能耗成本差異。結果指出，</a:t>
            </a:r>
            <a:r>
              <a:rPr lang="en-US" altLang="zh-TW" dirty="0"/>
              <a:t>SGHP</a:t>
            </a:r>
            <a:r>
              <a:rPr lang="zh-TW" altLang="en-US" dirty="0"/>
              <a:t>系統配合風力及</a:t>
            </a:r>
            <a:r>
              <a:rPr lang="en-US" altLang="zh-TW" dirty="0"/>
              <a:t>SMR</a:t>
            </a:r>
            <a:r>
              <a:rPr lang="zh-TW" altLang="en-US" dirty="0"/>
              <a:t>電力較傳統煤炭燃燒顯著減碳，減排幅度達數倍至十餘倍，且能源成本大幅降低，風力條件下表現最佳。</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47</a:t>
            </a:fld>
            <a:endParaRPr lang="zh-TW" altLang="en-US"/>
          </a:p>
        </p:txBody>
      </p:sp>
    </p:spTree>
    <p:extLst>
      <p:ext uri="{BB962C8B-B14F-4D97-AF65-F5344CB8AC3E}">
        <p14:creationId xmlns:p14="http://schemas.microsoft.com/office/powerpoint/2010/main" val="7502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相較之下，</a:t>
            </a:r>
            <a:r>
              <a:rPr lang="en-US" altLang="zh-TW" dirty="0"/>
              <a:t>HPAD</a:t>
            </a:r>
            <a:r>
              <a:rPr lang="zh-TW" altLang="en-US" dirty="0"/>
              <a:t>系統雖能有效降低碳排與能耗，惟減碳幅度及經濟效益普遍不及</a:t>
            </a:r>
            <a:r>
              <a:rPr lang="en-US" altLang="zh-TW" dirty="0"/>
              <a:t>SGHP</a:t>
            </a:r>
            <a:r>
              <a:rPr lang="zh-TW" altLang="en-US" dirty="0"/>
              <a:t>，尤其於高溫及高壓縮比情境下，其效率與成本優勢減弱。值得注意的是，</a:t>
            </a:r>
            <a:r>
              <a:rPr lang="en-US" altLang="zh-TW" dirty="0"/>
              <a:t>SGHP</a:t>
            </a:r>
            <a:r>
              <a:rPr lang="zh-TW" altLang="en-US" dirty="0"/>
              <a:t>及</a:t>
            </a:r>
            <a:r>
              <a:rPr lang="en-US" altLang="zh-TW" dirty="0"/>
              <a:t>HPAD</a:t>
            </a:r>
            <a:r>
              <a:rPr lang="zh-TW" altLang="en-US" dirty="0"/>
              <a:t>系統於電網電力下仍能實現碳排減量，但因電網碳強度及電價偏高，能源成本相對居高，凸顯推動低碳電力基礎設施之迫切性與重要性。</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48</a:t>
            </a:fld>
            <a:endParaRPr lang="zh-TW" altLang="en-US"/>
          </a:p>
        </p:txBody>
      </p:sp>
    </p:spTree>
    <p:extLst>
      <p:ext uri="{BB962C8B-B14F-4D97-AF65-F5344CB8AC3E}">
        <p14:creationId xmlns:p14="http://schemas.microsoft.com/office/powerpoint/2010/main" val="32008276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顯示</a:t>
            </a:r>
            <a:r>
              <a:rPr lang="en-US" altLang="zh-TW" dirty="0"/>
              <a:t>SGHP</a:t>
            </a:r>
            <a:r>
              <a:rPr lang="zh-TW" altLang="en-US" dirty="0"/>
              <a:t>系統配合風力、</a:t>
            </a:r>
            <a:r>
              <a:rPr lang="en-US" altLang="zh-TW" dirty="0"/>
              <a:t>SMR</a:t>
            </a:r>
            <a:r>
              <a:rPr lang="zh-TW" altLang="en-US" dirty="0"/>
              <a:t>及電網三種低碳電力來源之碳減排成本，風力於所有製程中均實現負碳減排成本，代表同時具節能減碳及降低成本之效益，顯示良好經濟與環境績效。</a:t>
            </a:r>
            <a:r>
              <a:rPr lang="en-US" altLang="zh-TW" dirty="0"/>
              <a:t>SMR</a:t>
            </a:r>
            <a:r>
              <a:rPr lang="zh-TW" altLang="en-US" dirty="0"/>
              <a:t>於部分製程（如</a:t>
            </a:r>
            <a:r>
              <a:rPr lang="en-US" altLang="zh-TW" dirty="0"/>
              <a:t>ED-DMSO+HI</a:t>
            </a:r>
            <a:r>
              <a:rPr lang="zh-TW" altLang="en-US" dirty="0"/>
              <a:t>）呈現微正碳減排成本，多數製程維持低或負值，展現其作為中低碳熱源之潛力。電網則多呈較高碳減排成本，部分製程為正值，反映電網碳強度及電價對工業電氣化推廣之挑戰。為更全面比較，本研究亦呈現</a:t>
            </a:r>
            <a:r>
              <a:rPr lang="en-US" altLang="zh-TW" dirty="0"/>
              <a:t>HPAD+EB</a:t>
            </a:r>
            <a:r>
              <a:rPr lang="zh-TW" altLang="en-US" dirty="0"/>
              <a:t>系統碳減排成本（圖</a:t>
            </a:r>
            <a:r>
              <a:rPr lang="en-US" altLang="zh-TW" dirty="0"/>
              <a:t>~\ref{</a:t>
            </a:r>
            <a:r>
              <a:rPr lang="en-US" altLang="zh-TW" dirty="0" err="1"/>
              <a:t>fig:CAC_HPAD</a:t>
            </a:r>
            <a:r>
              <a:rPr lang="en-US" altLang="zh-TW" dirty="0"/>
              <a:t>}</a:t>
            </a:r>
            <a:r>
              <a:rPr lang="zh-TW" altLang="en-US" dirty="0"/>
              <a:t>）。結果顯示，</a:t>
            </a:r>
            <a:r>
              <a:rPr lang="en-US" altLang="zh-TW" dirty="0"/>
              <a:t>SGHP</a:t>
            </a:r>
            <a:r>
              <a:rPr lang="zh-TW" altLang="en-US" dirty="0"/>
              <a:t>系統於</a:t>
            </a:r>
            <a:r>
              <a:rPr lang="en-US" altLang="zh-TW" dirty="0"/>
              <a:t>DIPE_AD</a:t>
            </a:r>
            <a:r>
              <a:rPr lang="zh-TW" altLang="en-US" dirty="0"/>
              <a:t>及</a:t>
            </a:r>
            <a:r>
              <a:rPr lang="en-US" altLang="zh-TW" dirty="0" err="1"/>
              <a:t>CyH_AD</a:t>
            </a:r>
            <a:r>
              <a:rPr lang="zh-TW" altLang="en-US" dirty="0"/>
              <a:t>製程均實現碳減排與能耗節省，</a:t>
            </a:r>
            <a:r>
              <a:rPr lang="en-US" altLang="zh-TW" dirty="0"/>
              <a:t>HPAD+EB</a:t>
            </a:r>
            <a:r>
              <a:rPr lang="zh-TW" altLang="en-US" dirty="0"/>
              <a:t>系統則僅在風力條件下具碳減排與成本效益，其他電力來源效果有限。此差異凸顯</a:t>
            </a:r>
            <a:r>
              <a:rPr lang="en-US" altLang="zh-TW" dirty="0"/>
              <a:t>SGHP</a:t>
            </a:r>
            <a:r>
              <a:rPr lang="zh-TW" altLang="en-US" dirty="0"/>
              <a:t>系統搭配多元低碳電力之廣泛節能、減碳與經濟競爭力，為工業熱源轉型首選方案。</a:t>
            </a:r>
            <a:br>
              <a:rPr lang="en-US" altLang="zh-TW" dirty="0"/>
            </a:br>
            <a:r>
              <a:rPr lang="zh-TW" altLang="en-US" dirty="0"/>
              <a:t>綜上，整合</a:t>
            </a:r>
            <a:r>
              <a:rPr lang="en-US" altLang="zh-TW" dirty="0"/>
              <a:t>SGHP</a:t>
            </a:r>
            <a:r>
              <a:rPr lang="zh-TW" altLang="en-US" dirty="0"/>
              <a:t>系統與再生能源為最具潛力之電氣化熱源策略，特別適用於需廣泛溫度範圍集中供熱之回收製程。</a:t>
            </a:r>
            <a:r>
              <a:rPr lang="en-US" altLang="zh-TW" dirty="0"/>
              <a:t>HPAD</a:t>
            </a:r>
            <a:r>
              <a:rPr lang="zh-TW" altLang="en-US" dirty="0"/>
              <a:t>系統則適合多塔節點、溫差適中且具部分熱整合潛力之系統，為現有系統改造之理想方案。傳統蒸餾系統設計簡單且應用普遍，惟能源消耗及環境表現難符碳中和與永續趨勢，應優先推動電氣化熱源轉型，以提升系統永續性與市場競爭力。</a:t>
            </a:r>
          </a:p>
          <a:p>
            <a:r>
              <a:rPr lang="zh-TW" altLang="en-US" dirty="0"/>
              <a:t>基於以上成果，本研究確認電氣化與熱泵技術於高純異丙醇回收製程中具顯著節能與減碳潛力，尤其在低碳電力支援下效果更為明顯。未來研究應聚焦動態模擬、系統控制優化及壓縮機設計改良，以提升熱力效率、促進技術商轉及產業應用，推動化工產業綠色轉型與永續發展。</a:t>
            </a:r>
          </a:p>
          <a:p>
            <a:endParaRPr lang="zh-TW" altLang="en-US" dirty="0"/>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49</a:t>
            </a:fld>
            <a:endParaRPr lang="zh-TW" altLang="en-US"/>
          </a:p>
        </p:txBody>
      </p:sp>
    </p:spTree>
    <p:extLst>
      <p:ext uri="{BB962C8B-B14F-4D97-AF65-F5344CB8AC3E}">
        <p14:creationId xmlns:p14="http://schemas.microsoft.com/office/powerpoint/2010/main" val="12411042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顯示</a:t>
            </a:r>
            <a:r>
              <a:rPr lang="en-US" altLang="zh-TW" dirty="0"/>
              <a:t>SGHP</a:t>
            </a:r>
            <a:r>
              <a:rPr lang="zh-TW" altLang="en-US" dirty="0"/>
              <a:t>系統配合風力、</a:t>
            </a:r>
            <a:r>
              <a:rPr lang="en-US" altLang="zh-TW" dirty="0"/>
              <a:t>SMR</a:t>
            </a:r>
            <a:r>
              <a:rPr lang="zh-TW" altLang="en-US" dirty="0"/>
              <a:t>及電網三種低碳電力來源之碳減排成本，風力於所有製程中均實現負碳減排成本，代表同時具節能減碳及降低成本之效益，顯示良好經濟與環境績效。</a:t>
            </a:r>
            <a:r>
              <a:rPr lang="en-US" altLang="zh-TW" dirty="0"/>
              <a:t>SMR</a:t>
            </a:r>
            <a:r>
              <a:rPr lang="zh-TW" altLang="en-US" dirty="0"/>
              <a:t>於部分製程（如</a:t>
            </a:r>
            <a:r>
              <a:rPr lang="en-US" altLang="zh-TW" dirty="0"/>
              <a:t>ED-DMSO+HI</a:t>
            </a:r>
            <a:r>
              <a:rPr lang="zh-TW" altLang="en-US" dirty="0"/>
              <a:t>）呈現微正碳減排成本，多數製程維持低或負值，展現其作為中低碳熱源之潛力。電網則多呈較高碳減排成本，部分製程為正值，反映電網碳強度及電價對工業電氣化推廣之挑戰。為更全面比較，本研究亦呈現</a:t>
            </a:r>
            <a:r>
              <a:rPr lang="en-US" altLang="zh-TW" dirty="0"/>
              <a:t>HPAD+EB</a:t>
            </a:r>
            <a:r>
              <a:rPr lang="zh-TW" altLang="en-US" dirty="0"/>
              <a:t>系統碳減排成本（圖</a:t>
            </a:r>
            <a:r>
              <a:rPr lang="en-US" altLang="zh-TW" dirty="0"/>
              <a:t>~\ref{</a:t>
            </a:r>
            <a:r>
              <a:rPr lang="en-US" altLang="zh-TW" dirty="0" err="1"/>
              <a:t>fig:CAC_HPAD</a:t>
            </a:r>
            <a:r>
              <a:rPr lang="en-US" altLang="zh-TW" dirty="0"/>
              <a:t>}</a:t>
            </a:r>
            <a:r>
              <a:rPr lang="zh-TW" altLang="en-US" dirty="0"/>
              <a:t>）。結果顯示，</a:t>
            </a:r>
            <a:r>
              <a:rPr lang="en-US" altLang="zh-TW" dirty="0"/>
              <a:t>SGHP</a:t>
            </a:r>
            <a:r>
              <a:rPr lang="zh-TW" altLang="en-US" dirty="0"/>
              <a:t>系統於</a:t>
            </a:r>
            <a:r>
              <a:rPr lang="en-US" altLang="zh-TW" dirty="0"/>
              <a:t>DIPE_AD</a:t>
            </a:r>
            <a:r>
              <a:rPr lang="zh-TW" altLang="en-US" dirty="0"/>
              <a:t>及</a:t>
            </a:r>
            <a:r>
              <a:rPr lang="en-US" altLang="zh-TW" dirty="0" err="1"/>
              <a:t>CyH_AD</a:t>
            </a:r>
            <a:r>
              <a:rPr lang="zh-TW" altLang="en-US" dirty="0"/>
              <a:t>製程均實現碳減排與能耗節省，</a:t>
            </a:r>
            <a:r>
              <a:rPr lang="en-US" altLang="zh-TW" dirty="0"/>
              <a:t>HPAD+EB</a:t>
            </a:r>
            <a:r>
              <a:rPr lang="zh-TW" altLang="en-US" dirty="0"/>
              <a:t>系統則僅在風力條件下具碳減排與成本效益，其他電力來源效果有限。此差異凸顯</a:t>
            </a:r>
            <a:r>
              <a:rPr lang="en-US" altLang="zh-TW" dirty="0"/>
              <a:t>SGHP</a:t>
            </a:r>
            <a:r>
              <a:rPr lang="zh-TW" altLang="en-US" dirty="0"/>
              <a:t>系統搭配多元低碳電力之廣泛節能、減碳與經濟競爭力，為工業熱源轉型首選方案。</a:t>
            </a:r>
            <a:br>
              <a:rPr lang="en-US" altLang="zh-TW" dirty="0"/>
            </a:br>
            <a:r>
              <a:rPr lang="zh-TW" altLang="en-US" dirty="0"/>
              <a:t>綜上，整合</a:t>
            </a:r>
            <a:r>
              <a:rPr lang="en-US" altLang="zh-TW" dirty="0"/>
              <a:t>SGHP</a:t>
            </a:r>
            <a:r>
              <a:rPr lang="zh-TW" altLang="en-US" dirty="0"/>
              <a:t>系統與再生能源為最具潛力之電氣化熱源策略，特別適用於需廣泛溫度範圍集中供熱之回收製程。</a:t>
            </a:r>
            <a:r>
              <a:rPr lang="en-US" altLang="zh-TW" dirty="0"/>
              <a:t>HPAD</a:t>
            </a:r>
            <a:r>
              <a:rPr lang="zh-TW" altLang="en-US" dirty="0"/>
              <a:t>系統則適合多塔節點、溫差適中且具部分熱整合潛力之系統，為現有系統改造之理想方案。傳統蒸餾系統設計簡單且應用普遍，惟能源消耗及環境表現難符碳中和與永續趨勢，應優先推動電氣化熱源轉型，以提升系統永續性與市場競爭力。</a:t>
            </a:r>
          </a:p>
          <a:p>
            <a:r>
              <a:rPr lang="zh-TW" altLang="en-US" dirty="0"/>
              <a:t>基於以上成果，本研究確認電氣化與熱泵技術於高純異丙醇回收製程中具顯著節能與減碳潛力，尤其在低碳電力支援下效果更為明顯。未來研究應聚焦動態模擬、系統控制優化及壓縮機設計改良，以提升熱力效率、促進技術商轉及產業應用，推動化工產業綠色轉型與永續發展。</a:t>
            </a:r>
          </a:p>
          <a:p>
            <a:endParaRPr lang="zh-TW" altLang="en-US" dirty="0"/>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50</a:t>
            </a:fld>
            <a:endParaRPr lang="zh-TW" altLang="en-US"/>
          </a:p>
        </p:txBody>
      </p:sp>
    </p:spTree>
    <p:extLst>
      <p:ext uri="{BB962C8B-B14F-4D97-AF65-F5344CB8AC3E}">
        <p14:creationId xmlns:p14="http://schemas.microsoft.com/office/powerpoint/2010/main" val="315492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異丙醇（</a:t>
            </a:r>
            <a:r>
              <a:rPr lang="en-US" altLang="zh-TW" dirty="0"/>
              <a:t>Isopropanol</a:t>
            </a:r>
            <a:r>
              <a:rPr lang="zh-TW" altLang="en-US" dirty="0"/>
              <a:t>），化學式為</a:t>
            </a:r>
            <a:r>
              <a:rPr lang="en-US" altLang="zh-TW" dirty="0"/>
              <a:t>C3H8O</a:t>
            </a:r>
            <a:r>
              <a:rPr lang="zh-TW" altLang="en-US" dirty="0"/>
              <a:t>，是一種重要的醇類化合物。其生產方法多樣，主要包括丙烯（</a:t>
            </a:r>
            <a:r>
              <a:rPr lang="en-US" altLang="zh-TW" dirty="0"/>
              <a:t>C3H6</a:t>
            </a:r>
            <a:r>
              <a:rPr lang="zh-TW" altLang="en-US" dirty="0"/>
              <a:t>）的間接水合與直接水合兩種路徑。間接水合法利用丙烯與硫酸反應生成異丙基硫酸氫鹽，再經水解獲得異丙醇；而直接水合法則催化丙烯與水直接反應生成異丙醇。由於製程簡便且不產生硫酸等副產物，直接水合法已廣泛應用於工業生產。</a:t>
            </a:r>
          </a:p>
          <a:p>
            <a:r>
              <a:rPr lang="zh-TW" altLang="en-US" dirty="0"/>
              <a:t>在常溫常壓下，異丙醇為無色揮發性液體，與水完全互溶。其優異的溶解性能、高揮發性及相對低毒性，使其成為用途廣泛的溶劑，應用遍及眾多產業領域。異丙醇在全球化學市場中具有重要地位，尤其於電子、醫療及一般化工製造等行業需求持續穩定成長。</a:t>
            </a:r>
          </a:p>
          <a:p>
            <a:r>
              <a:rPr lang="zh-TW" altLang="en-US" dirty="0"/>
              <a:t>異丙醇主要工業應用包括：</a:t>
            </a:r>
          </a:p>
          <a:p>
            <a:r>
              <a:rPr lang="en-US" altLang="zh-TW" dirty="0"/>
              <a:t>1.</a:t>
            </a:r>
            <a:r>
              <a:rPr lang="zh-TW" altLang="en-US" dirty="0"/>
              <a:t>電子級溶劑。異丙醇在電子產業中扮演關鍵清潔劑與溶劑角色，需達到極高純度與超低水分含量標準，能有效清潔電子元件及印刷電路板表面，並在蒸發後不留殘留物，確保產品潔淨度及良率，為電子製造不可或缺之溶劑。</a:t>
            </a:r>
          </a:p>
          <a:p>
            <a:r>
              <a:rPr lang="en-US" altLang="zh-TW" dirty="0"/>
              <a:t>2.</a:t>
            </a:r>
            <a:r>
              <a:rPr lang="zh-TW" altLang="en-US" dirty="0"/>
              <a:t>消毒與醫療用途。憑藉強效消毒及抗菌特性，異丙醇廣泛用於醫療器械表面清潔及醫療環境消毒，有效抑制及消滅細菌、病毒與真菌，成為醫療衛生領域的重要防護劑。</a:t>
            </a:r>
          </a:p>
          <a:p>
            <a:r>
              <a:rPr lang="en-US" altLang="zh-TW" dirty="0"/>
              <a:t>3.</a:t>
            </a:r>
            <a:r>
              <a:rPr lang="zh-TW" altLang="en-US" dirty="0"/>
              <a:t>化工產業溶劑。異丙醇作為化工製造中的基礎溶劑，廣泛應用於樹脂、塗料、油墨、農藥及化妝品等產品的製程中，憑藉優異溶解能力，有效溶解多種有機物質，是多元化化學加工的重要輔助材料。</a:t>
            </a:r>
          </a:p>
          <a:p>
            <a:r>
              <a:rPr lang="zh-TW" altLang="en-US" dirty="0"/>
              <a:t>隨著上述產業需求持續成長，全球異丙醇市場近年呈現穩定擴張趨勢。預計至</a:t>
            </a:r>
            <a:r>
              <a:rPr lang="en-US" altLang="zh-TW" dirty="0"/>
              <a:t>2032</a:t>
            </a:r>
            <a:r>
              <a:rPr lang="zh-TW" altLang="en-US" dirty="0"/>
              <a:t>年，全球異丙醇需求將以約</a:t>
            </a:r>
            <a:r>
              <a:rPr lang="en-US" altLang="zh-TW" dirty="0"/>
              <a:t>4.1</a:t>
            </a:r>
            <a:r>
              <a:rPr lang="zh-TW" altLang="en-US" dirty="0"/>
              <a:t>％的年複合成長率持續增長，總需求量約達</a:t>
            </a:r>
            <a:r>
              <a:rPr lang="en-US" altLang="zh-TW" dirty="0"/>
              <a:t>400</a:t>
            </a:r>
            <a:r>
              <a:rPr lang="zh-TW" altLang="en-US" dirty="0"/>
              <a:t>萬公噸。</a:t>
            </a:r>
          </a:p>
          <a:p>
            <a:pPr defTabSz="990752">
              <a:defRPr/>
            </a:pPr>
            <a:r>
              <a:rPr lang="zh-TW" altLang="en-US" dirty="0"/>
              <a:t>值得注意的是，在異丙醇眾多工業應用中，電子級異丙醇（</a:t>
            </a:r>
            <a:r>
              <a:rPr lang="en-US" altLang="zh-TW" dirty="0"/>
              <a:t>EIPA</a:t>
            </a:r>
            <a:r>
              <a:rPr lang="zh-TW" altLang="en-US" dirty="0"/>
              <a:t>）因對金屬雜質及水分含量要求極為嚴格，成為半導體及精密電子製造中不可或缺的專用化學品。維持</a:t>
            </a:r>
            <a:r>
              <a:rPr lang="en-US" altLang="zh-TW" dirty="0"/>
              <a:t>EIPA</a:t>
            </a:r>
            <a:r>
              <a:rPr lang="zh-TW" altLang="en-US" dirty="0"/>
              <a:t>的高純度標準，對確保先進電子製程的產品良率及製程穩定性具關鍵意義。</a:t>
            </a:r>
            <a:br>
              <a:rPr lang="en-US" altLang="zh-TW" dirty="0"/>
            </a:br>
            <a:r>
              <a:rPr lang="zh-TW" altLang="en-US" dirty="0"/>
              <a:t>電子級異丙醇（</a:t>
            </a:r>
            <a:r>
              <a:rPr lang="en-US" altLang="zh-TW" dirty="0"/>
              <a:t>Electronic Grade Isopropanol</a:t>
            </a:r>
            <a:r>
              <a:rPr lang="zh-TW" altLang="en-US" dirty="0"/>
              <a:t>，</a:t>
            </a:r>
            <a:r>
              <a:rPr lang="en-US" altLang="zh-TW" dirty="0"/>
              <a:t>EIPA</a:t>
            </a:r>
            <a:r>
              <a:rPr lang="zh-TW" altLang="en-US" dirty="0"/>
              <a:t>）為專門設計用於半導體製造工藝的高純度溶劑。其特徵為金屬雜質含量極低，通常低於</a:t>
            </a:r>
            <a:r>
              <a:rPr lang="en-US" altLang="zh-TW" dirty="0"/>
              <a:t>10 ppm</a:t>
            </a:r>
            <a:r>
              <a:rPr lang="zh-TW" altLang="en-US" dirty="0"/>
              <a:t>，且總有機碳（</a:t>
            </a:r>
            <a:r>
              <a:rPr lang="en-US" altLang="zh-TW" dirty="0"/>
              <a:t>TOC</a:t>
            </a:r>
            <a:r>
              <a:rPr lang="zh-TW" altLang="en-US" dirty="0"/>
              <a:t>）含量低於</a:t>
            </a:r>
            <a:r>
              <a:rPr lang="en-US" altLang="zh-TW" dirty="0"/>
              <a:t>50 ppb</a:t>
            </a:r>
            <a:r>
              <a:rPr lang="zh-TW" altLang="en-US" dirty="0"/>
              <a:t>。此高純度特性有效降低二次污染及顆粒沉積的風險，使其廣泛應用於要求超高潔淨條件的關鍵製程環節，如晶圓濕洗及光罩維護等。在標準的</a:t>
            </a:r>
            <a:r>
              <a:rPr lang="en-US" altLang="zh-TW" dirty="0"/>
              <a:t>RCA-SC1</a:t>
            </a:r>
            <a:r>
              <a:rPr lang="zh-TW" altLang="en-US" dirty="0"/>
              <a:t>／</a:t>
            </a:r>
            <a:r>
              <a:rPr lang="en-US" altLang="zh-TW" dirty="0"/>
              <a:t>SC2</a:t>
            </a:r>
            <a:r>
              <a:rPr lang="zh-TW" altLang="en-US" dirty="0"/>
              <a:t>濕洗程序中，異丙醇與去離子水混合液會在晶圓表面產生馬蘭戈尼效應（</a:t>
            </a:r>
            <a:r>
              <a:rPr lang="en-US" altLang="zh-TW" dirty="0"/>
              <a:t>Marangoni effect</a:t>
            </a:r>
            <a:r>
              <a:rPr lang="zh-TW" altLang="en-US" dirty="0"/>
              <a:t>），促進水膜剝離並減少顆粒附著。異丙醇的高揮發性有助於乾燥階段快速去除殘留液滴，提升整體清洗效率並降低表面缺陷。除了濕洗應用外，</a:t>
            </a:r>
            <a:r>
              <a:rPr lang="en-US" altLang="zh-TW" dirty="0"/>
              <a:t>EIPA</a:t>
            </a:r>
            <a:r>
              <a:rPr lang="zh-TW" altLang="en-US" dirty="0"/>
              <a:t>亦廣泛運用於先進半導體製造的前段與後段製程，包括光阻剝除、切割後晶圓清洗及先進封裝中殘留物去除。其低表面張力與快速蒸發特性，促使製程潔淨度及良率提升，成為精密製造環境中不可或缺的重要助劑。然而，高純度</a:t>
            </a:r>
            <a:r>
              <a:rPr lang="en-US" altLang="zh-TW" dirty="0"/>
              <a:t>EIPA</a:t>
            </a:r>
            <a:r>
              <a:rPr lang="zh-TW" altLang="en-US" dirty="0"/>
              <a:t>的製備與供應涉及高能耗的純化程序及龐大營運成本，帶來環境及經濟層面的挑戰。因此，產業界迫切需要開發及應用更高效的異丙醇回收與再利用技術，以期降低資源消耗與碳排放，支持電子製造之永續轉型。</a:t>
            </a:r>
          </a:p>
          <a:p>
            <a:endParaRPr lang="zh-TW" altLang="en-US" dirty="0"/>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7</a:t>
            </a:fld>
            <a:endParaRPr lang="zh-TW" altLang="en-US"/>
          </a:p>
        </p:txBody>
      </p:sp>
    </p:spTree>
    <p:extLst>
      <p:ext uri="{BB962C8B-B14F-4D97-AF65-F5344CB8AC3E}">
        <p14:creationId xmlns:p14="http://schemas.microsoft.com/office/powerpoint/2010/main" val="2675294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lnSpc>
                <a:spcPct val="150000"/>
              </a:lnSpc>
            </a:pPr>
            <a:r>
              <a:rPr lang="zh-TW" altLang="en-US" dirty="0"/>
              <a:t>目前常見的異丙醇回收技術包括共沸蒸餾（</a:t>
            </a:r>
            <a:r>
              <a:rPr lang="en-US" altLang="zh-TW" dirty="0"/>
              <a:t>Azeotropic Distillation, AD</a:t>
            </a:r>
            <a:r>
              <a:rPr lang="zh-TW" altLang="en-US" dirty="0"/>
              <a:t>）、萃取蒸餾（</a:t>
            </a:r>
            <a:r>
              <a:rPr lang="en-US" altLang="zh-TW" dirty="0"/>
              <a:t>Extractive Distillation, ED</a:t>
            </a:r>
            <a:r>
              <a:rPr lang="zh-TW" altLang="en-US" dirty="0"/>
              <a:t>）、固定吸附蒸餾、壓力擺動蒸餾（</a:t>
            </a:r>
            <a:r>
              <a:rPr lang="en-US" altLang="zh-TW" dirty="0"/>
              <a:t>Pressure Swing Distillation, PSD</a:t>
            </a:r>
            <a:r>
              <a:rPr lang="zh-TW" altLang="en-US" dirty="0"/>
              <a:t>）以及蒸氣滲透等方法。這些技術雖然已相當成熟，但普遍存在再沸器熱負荷偏高的問題，導致整體能耗與碳排放依然居高不下。在電子化學循環經濟的框架下，從低濃度含異丙醇廢水中回收高純度異丙醇，成為關鍵且具挑戰性的製程，對推動綠色製造及資源永續利用具有重要意義。</a:t>
            </a:r>
            <a:endParaRPr lang="en-US" altLang="zh-TW" sz="13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8</a:t>
            </a:fld>
            <a:endParaRPr lang="zh-TW" altLang="en-US"/>
          </a:p>
        </p:txBody>
      </p:sp>
    </p:spTree>
    <p:extLst>
      <p:ext uri="{BB962C8B-B14F-4D97-AF65-F5344CB8AC3E}">
        <p14:creationId xmlns:p14="http://schemas.microsoft.com/office/powerpoint/2010/main" val="1486756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傳統熱能回收方法雖能在一定程度上降低製程能源需求，但隨著全球碳中和及淨零排放目標的推進，電氣化製程方案日益受到重視。針對異丙醇脫水等分離系統，電氣化技術包含電鍋爐（</a:t>
            </a:r>
            <a:r>
              <a:rPr lang="en-US" altLang="zh-TW" dirty="0"/>
              <a:t>EB</a:t>
            </a:r>
            <a:r>
              <a:rPr lang="zh-TW" altLang="en-US" dirty="0"/>
              <a:t>）、熱泵輔助蒸餾（</a:t>
            </a:r>
            <a:r>
              <a:rPr lang="en-US" altLang="zh-TW" dirty="0"/>
              <a:t>HPAD</a:t>
            </a:r>
            <a:r>
              <a:rPr lang="zh-TW" altLang="en-US" dirty="0"/>
              <a:t>）及蒸汽熱泵系統（</a:t>
            </a:r>
            <a:r>
              <a:rPr lang="en-US" altLang="zh-TW" dirty="0"/>
              <a:t>SGHP</a:t>
            </a:r>
            <a:r>
              <a:rPr lang="zh-TW" altLang="en-US" dirty="0"/>
              <a:t>）等多種方案，展現出顯著的節能減碳潛力。</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9</a:t>
            </a:fld>
            <a:endParaRPr lang="zh-TW" altLang="en-US"/>
          </a:p>
        </p:txBody>
      </p:sp>
    </p:spTree>
    <p:extLst>
      <p:ext uri="{BB962C8B-B14F-4D97-AF65-F5344CB8AC3E}">
        <p14:creationId xmlns:p14="http://schemas.microsoft.com/office/powerpoint/2010/main" val="3983097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電鍋爐（</a:t>
            </a:r>
            <a:r>
              <a:rPr lang="en-US" altLang="zh-TW" dirty="0"/>
              <a:t>Electric Boiler, EB</a:t>
            </a:r>
            <a:r>
              <a:rPr lang="zh-TW" altLang="en-US" dirty="0"/>
              <a:t>）是一種將電能直接轉換為熱能，用於加熱水、產生蒸汽或加熱熱傳導流體（如熱油）的裝置。其主要優勢在於無燃燒過程，使用端熱效率接近百分之百，且現場零燃燒排放（</a:t>
            </a:r>
            <a:r>
              <a:rPr lang="en-US" altLang="zh-TW" dirty="0"/>
              <a:t>Zuberi </a:t>
            </a:r>
            <a:r>
              <a:rPr lang="zh-TW" altLang="en-US" dirty="0"/>
              <a:t>等，</a:t>
            </a:r>
            <a:r>
              <a:rPr lang="en-US" altLang="zh-TW" dirty="0"/>
              <a:t>2022</a:t>
            </a:r>
            <a:r>
              <a:rPr lang="zh-TW" altLang="en-US" dirty="0"/>
              <a:t>）。相較於傳統燃氣或燃油鍋爐，電鍋爐可使用再生能源供電，展現更優異的環境績效與操作彈性，並具備啟動及停機快速、溫度控制精確、占地面積小及維護成本低等優點。</a:t>
            </a:r>
          </a:p>
          <a:p>
            <a:r>
              <a:rPr lang="en-US" altLang="zh-TW" dirty="0" err="1"/>
              <a:t>Hasanbeigi</a:t>
            </a:r>
            <a:r>
              <a:rPr lang="zh-TW" altLang="en-US" dirty="0"/>
              <a:t>與</a:t>
            </a:r>
            <a:r>
              <a:rPr lang="en-US" altLang="zh-TW" dirty="0"/>
              <a:t>Zuberi</a:t>
            </a:r>
            <a:r>
              <a:rPr lang="zh-TW" altLang="en-US" dirty="0"/>
              <a:t>研究指出，至</a:t>
            </a:r>
            <a:r>
              <a:rPr lang="en-US" altLang="zh-TW" dirty="0"/>
              <a:t>2050</a:t>
            </a:r>
            <a:r>
              <a:rPr lang="zh-TW" altLang="en-US" dirty="0"/>
              <a:t>年，亞洲主要出口國若廣泛部署電鍋爐，可分別減少中國約</a:t>
            </a:r>
            <a:r>
              <a:rPr lang="en-US" altLang="zh-TW" dirty="0"/>
              <a:t>84</a:t>
            </a:r>
            <a:r>
              <a:rPr lang="zh-TW" altLang="en-US" dirty="0"/>
              <a:t>拍焦耳</a:t>
            </a:r>
            <a:r>
              <a:rPr lang="en-US" altLang="zh-TW" dirty="0"/>
              <a:t>(1 PJ = 10^15 </a:t>
            </a:r>
            <a:r>
              <a:rPr lang="zh-TW" altLang="en-US" dirty="0"/>
              <a:t>焦耳（</a:t>
            </a:r>
            <a:r>
              <a:rPr lang="en-US" altLang="zh-TW" dirty="0"/>
              <a:t>Joule</a:t>
            </a:r>
            <a:r>
              <a:rPr lang="zh-TW" altLang="en-US" dirty="0"/>
              <a:t>）</a:t>
            </a:r>
            <a:r>
              <a:rPr lang="en-US" altLang="zh-TW" dirty="0"/>
              <a:t>)</a:t>
            </a:r>
            <a:r>
              <a:rPr lang="zh-TW" altLang="en-US" dirty="0"/>
              <a:t>、日本約</a:t>
            </a:r>
            <a:r>
              <a:rPr lang="en-US" altLang="zh-TW" dirty="0"/>
              <a:t>2.2</a:t>
            </a:r>
            <a:r>
              <a:rPr lang="zh-TW" altLang="en-US" dirty="0"/>
              <a:t>拍焦耳及台灣約</a:t>
            </a:r>
            <a:r>
              <a:rPr lang="en-US" altLang="zh-TW" dirty="0"/>
              <a:t>2.3</a:t>
            </a:r>
            <a:r>
              <a:rPr lang="zh-TW" altLang="en-US" dirty="0"/>
              <a:t>拍焦耳的蒸汽製造年度能源需求，約占各國工業鍋爐總能耗的</a:t>
            </a:r>
            <a:r>
              <a:rPr lang="en-US" altLang="zh-TW" dirty="0"/>
              <a:t>19%</a:t>
            </a:r>
            <a:r>
              <a:rPr lang="zh-TW" altLang="en-US" dirty="0"/>
              <a:t>。雖然電價較化石燃料高，營運成本可能提升，但投資回收期通常介於五至八年之間。隨著再生能源比例提升，電鍋爐系統的總擁有成本預期將持續下降。</a:t>
            </a:r>
          </a:p>
          <a:p>
            <a:r>
              <a:rPr lang="zh-TW" altLang="en-US" dirty="0"/>
              <a:t>此外，</a:t>
            </a:r>
            <a:r>
              <a:rPr lang="en-US" altLang="zh-TW" dirty="0" err="1"/>
              <a:t>Hasanbeigi</a:t>
            </a:r>
            <a:r>
              <a:rPr lang="zh-TW" altLang="en-US" dirty="0"/>
              <a:t>與</a:t>
            </a:r>
            <a:r>
              <a:rPr lang="en-US" altLang="zh-TW" dirty="0"/>
              <a:t>Zuberi</a:t>
            </a:r>
            <a:r>
              <a:rPr lang="zh-TW" altLang="en-US" dirty="0"/>
              <a:t>亦指出，結合智慧能源管理系統與需求響應策略，電鍋爐在美國工業部門至</a:t>
            </a:r>
            <a:r>
              <a:rPr lang="en-US" altLang="zh-TW" dirty="0"/>
              <a:t>2050</a:t>
            </a:r>
            <a:r>
              <a:rPr lang="zh-TW" altLang="en-US" dirty="0"/>
              <a:t>年可節省能源高達</a:t>
            </a:r>
            <a:r>
              <a:rPr lang="en-US" altLang="zh-TW" dirty="0"/>
              <a:t>595</a:t>
            </a:r>
            <a:r>
              <a:rPr lang="zh-TW" altLang="en-US" dirty="0"/>
              <a:t>拍焦耳，減少約兩億公噸二氧化碳排放。此結果顯示，隨著碳定價機制與再生能源補貼政策逐步成熟，電鍋爐有望成為工業蒸汽製造低碳轉型的可行方案。然而，由於電能為高品級能量，直接轉換為熱能仍存熱力學效率損失。</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10</a:t>
            </a:fld>
            <a:endParaRPr lang="zh-TW" altLang="en-US"/>
          </a:p>
        </p:txBody>
      </p:sp>
    </p:spTree>
    <p:extLst>
      <p:ext uri="{BB962C8B-B14F-4D97-AF65-F5344CB8AC3E}">
        <p14:creationId xmlns:p14="http://schemas.microsoft.com/office/powerpoint/2010/main" val="3439035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熱泵輔助蒸餾（</a:t>
            </a:r>
            <a:r>
              <a:rPr lang="en-US" altLang="zh-TW" dirty="0"/>
              <a:t>Heat Pump Assisted Distillation</a:t>
            </a:r>
            <a:r>
              <a:rPr lang="zh-TW" altLang="en-US" dirty="0"/>
              <a:t>，</a:t>
            </a:r>
            <a:r>
              <a:rPr lang="en-US" altLang="zh-TW" dirty="0"/>
              <a:t>HPAD</a:t>
            </a:r>
            <a:r>
              <a:rPr lang="zh-TW" altLang="en-US" dirty="0"/>
              <a:t>）系統在實務中主要有三種配置方式。第一種為直接蒸汽壓縮（</a:t>
            </a:r>
            <a:r>
              <a:rPr lang="en-US" altLang="zh-TW" dirty="0"/>
              <a:t>Direct Vapor Recompression</a:t>
            </a:r>
            <a:r>
              <a:rPr lang="zh-TW" altLang="en-US" dirty="0"/>
              <a:t>，</a:t>
            </a:r>
            <a:r>
              <a:rPr lang="en-US" altLang="zh-TW" dirty="0"/>
              <a:t>DVR</a:t>
            </a:r>
            <a:r>
              <a:rPr lang="zh-TW" altLang="en-US" dirty="0"/>
              <a:t>），透過壓縮塔頂蒸汽並回送至再沸器，完全取代傳統蒸汽加熱，此閉環系統在低溫驅動力條件下能顯著降低蒸汽需求與整體能耗，實現有效內部熱整合與節能。第二種為塔底閃蒸輔助系統（</a:t>
            </a:r>
            <a:r>
              <a:rPr lang="en-US" altLang="zh-TW" dirty="0"/>
              <a:t>Bottom-Flash-Assisted System</a:t>
            </a:r>
            <a:r>
              <a:rPr lang="zh-TW" altLang="en-US" dirty="0"/>
              <a:t>），於塔底產生低壓蒸汽，經壓縮後回收至再沸器。相關研究指出，此配置能提升熱力效率並大幅降低二氧化碳排放。</a:t>
            </a:r>
            <a:r>
              <a:rPr lang="en-US" altLang="zh-TW" dirty="0"/>
              <a:t>Fan</a:t>
            </a:r>
            <a:r>
              <a:rPr lang="zh-TW" altLang="en-US" dirty="0"/>
              <a:t>等人提出結合底部閃蒸熱泵的萃取蒸餾流程，證實該系統具備優異的內部熱回收能力及顯著減少外部蒸汽需求。第三種為閉環熱泵系統，循環使用</a:t>
            </a:r>
            <a:r>
              <a:rPr lang="en-US" altLang="zh-TW" dirty="0"/>
              <a:t>R134a</a:t>
            </a:r>
            <a:r>
              <a:rPr lang="zh-TW" altLang="en-US" dirty="0"/>
              <a:t>或</a:t>
            </a:r>
            <a:r>
              <a:rPr lang="en-US" altLang="zh-TW" dirty="0"/>
              <a:t>R245fa</a:t>
            </a:r>
            <a:r>
              <a:rPr lang="zh-TW" altLang="en-US" dirty="0"/>
              <a:t>等工作流體，將冷凝器釋放之低品位潛熱經壓縮升級後供應再沸器，減少對外部蒸汽依賴，提升能效與操作穩定性，且易於整合現有系統。</a:t>
            </a:r>
          </a:p>
        </p:txBody>
      </p:sp>
      <p:sp>
        <p:nvSpPr>
          <p:cNvPr id="4" name="投影片編號版面配置區 3"/>
          <p:cNvSpPr>
            <a:spLocks noGrp="1"/>
          </p:cNvSpPr>
          <p:nvPr>
            <p:ph type="sldNum" sz="quarter" idx="5"/>
          </p:nvPr>
        </p:nvSpPr>
        <p:spPr/>
        <p:txBody>
          <a:bodyPr/>
          <a:lstStyle/>
          <a:p>
            <a:fld id="{8BFDFD37-6285-427A-8C0D-E20183607680}" type="slidenum">
              <a:rPr lang="zh-TW" altLang="en-US" smtClean="0"/>
              <a:t>11</a:t>
            </a:fld>
            <a:endParaRPr lang="zh-TW" altLang="en-US"/>
          </a:p>
        </p:txBody>
      </p:sp>
    </p:spTree>
    <p:extLst>
      <p:ext uri="{BB962C8B-B14F-4D97-AF65-F5344CB8AC3E}">
        <p14:creationId xmlns:p14="http://schemas.microsoft.com/office/powerpoint/2010/main" val="796050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E1E643-420B-49DF-A4E0-E1783A51D145}"/>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3F87B228-ED96-4145-9D1D-781EDD0B47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93CF076-19BD-4514-813A-C54A5B1A147D}"/>
              </a:ext>
            </a:extLst>
          </p:cNvPr>
          <p:cNvSpPr>
            <a:spLocks noGrp="1"/>
          </p:cNvSpPr>
          <p:nvPr>
            <p:ph type="dt" sz="half" idx="10"/>
          </p:nvPr>
        </p:nvSpPr>
        <p:spPr/>
        <p:txBody>
          <a:bodyPr/>
          <a:lstStyle/>
          <a:p>
            <a:fld id="{82BEC71E-2446-428A-8527-1B87BA3F4DBD}" type="datetime1">
              <a:rPr lang="zh-TW" altLang="en-US" smtClean="0"/>
              <a:t>2025/7/7</a:t>
            </a:fld>
            <a:endParaRPr lang="zh-TW" altLang="en-US"/>
          </a:p>
        </p:txBody>
      </p:sp>
      <p:sp>
        <p:nvSpPr>
          <p:cNvPr id="5" name="頁尾版面配置區 4">
            <a:extLst>
              <a:ext uri="{FF2B5EF4-FFF2-40B4-BE49-F238E27FC236}">
                <a16:creationId xmlns:a16="http://schemas.microsoft.com/office/drawing/2014/main" id="{744DE983-2027-4982-998B-262208D03AF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D6F573B-9CB8-4C1D-BE39-DB81C1450A34}"/>
              </a:ext>
            </a:extLst>
          </p:cNvPr>
          <p:cNvSpPr>
            <a:spLocks noGrp="1"/>
          </p:cNvSpPr>
          <p:nvPr>
            <p:ph type="sldNum" sz="quarter" idx="12"/>
          </p:nvPr>
        </p:nvSpPr>
        <p:spPr/>
        <p:txBody>
          <a:bodyPr/>
          <a:lstStyle/>
          <a:p>
            <a:fld id="{C6FEE364-E43C-45E5-A8B6-46B2F1CD9D34}" type="slidenum">
              <a:rPr lang="zh-TW" altLang="en-US" smtClean="0"/>
              <a:t>‹#›</a:t>
            </a:fld>
            <a:endParaRPr lang="zh-TW" altLang="en-US"/>
          </a:p>
        </p:txBody>
      </p:sp>
    </p:spTree>
    <p:extLst>
      <p:ext uri="{BB962C8B-B14F-4D97-AF65-F5344CB8AC3E}">
        <p14:creationId xmlns:p14="http://schemas.microsoft.com/office/powerpoint/2010/main" val="3941877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B36618-62FB-465E-8162-EE7549A49D7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018EC7E-7CF6-4F90-9605-7CDE0465896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8AED72F-47A2-4AB8-B226-1FD63CB78C68}"/>
              </a:ext>
            </a:extLst>
          </p:cNvPr>
          <p:cNvSpPr>
            <a:spLocks noGrp="1"/>
          </p:cNvSpPr>
          <p:nvPr>
            <p:ph type="dt" sz="half" idx="10"/>
          </p:nvPr>
        </p:nvSpPr>
        <p:spPr/>
        <p:txBody>
          <a:bodyPr/>
          <a:lstStyle/>
          <a:p>
            <a:fld id="{17BC9D90-206A-4D05-B211-AD170ADFADCB}" type="datetime1">
              <a:rPr lang="zh-TW" altLang="en-US" smtClean="0"/>
              <a:t>2025/7/7</a:t>
            </a:fld>
            <a:endParaRPr lang="zh-TW" altLang="en-US"/>
          </a:p>
        </p:txBody>
      </p:sp>
      <p:sp>
        <p:nvSpPr>
          <p:cNvPr id="5" name="頁尾版面配置區 4">
            <a:extLst>
              <a:ext uri="{FF2B5EF4-FFF2-40B4-BE49-F238E27FC236}">
                <a16:creationId xmlns:a16="http://schemas.microsoft.com/office/drawing/2014/main" id="{11BBA0A5-1083-427F-91F4-5A352F0CA7A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8CB2FB3-F6F9-4EB5-82B6-7BA3554808F0}"/>
              </a:ext>
            </a:extLst>
          </p:cNvPr>
          <p:cNvSpPr>
            <a:spLocks noGrp="1"/>
          </p:cNvSpPr>
          <p:nvPr>
            <p:ph type="sldNum" sz="quarter" idx="12"/>
          </p:nvPr>
        </p:nvSpPr>
        <p:spPr/>
        <p:txBody>
          <a:bodyPr/>
          <a:lstStyle/>
          <a:p>
            <a:fld id="{C6FEE364-E43C-45E5-A8B6-46B2F1CD9D34}" type="slidenum">
              <a:rPr lang="zh-TW" altLang="en-US" smtClean="0"/>
              <a:t>‹#›</a:t>
            </a:fld>
            <a:endParaRPr lang="zh-TW" altLang="en-US"/>
          </a:p>
        </p:txBody>
      </p:sp>
    </p:spTree>
    <p:extLst>
      <p:ext uri="{BB962C8B-B14F-4D97-AF65-F5344CB8AC3E}">
        <p14:creationId xmlns:p14="http://schemas.microsoft.com/office/powerpoint/2010/main" val="2894881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D02FFC9-79C3-449F-BDEE-830AACEA32A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2100237B-E2A3-472A-9CCD-A4CCCBB8BE1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6F6CC87-9C56-4527-9FEA-810E953EC597}"/>
              </a:ext>
            </a:extLst>
          </p:cNvPr>
          <p:cNvSpPr>
            <a:spLocks noGrp="1"/>
          </p:cNvSpPr>
          <p:nvPr>
            <p:ph type="dt" sz="half" idx="10"/>
          </p:nvPr>
        </p:nvSpPr>
        <p:spPr/>
        <p:txBody>
          <a:bodyPr/>
          <a:lstStyle/>
          <a:p>
            <a:fld id="{1D98E822-9578-4C7E-B877-4C6F9E53715B}" type="datetime1">
              <a:rPr lang="zh-TW" altLang="en-US" smtClean="0"/>
              <a:t>2025/7/7</a:t>
            </a:fld>
            <a:endParaRPr lang="zh-TW" altLang="en-US"/>
          </a:p>
        </p:txBody>
      </p:sp>
      <p:sp>
        <p:nvSpPr>
          <p:cNvPr id="5" name="頁尾版面配置區 4">
            <a:extLst>
              <a:ext uri="{FF2B5EF4-FFF2-40B4-BE49-F238E27FC236}">
                <a16:creationId xmlns:a16="http://schemas.microsoft.com/office/drawing/2014/main" id="{B42BC382-2841-469A-9341-016E7284C8C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93A56DC-2F2C-49C8-A90D-E774D7AC599B}"/>
              </a:ext>
            </a:extLst>
          </p:cNvPr>
          <p:cNvSpPr>
            <a:spLocks noGrp="1"/>
          </p:cNvSpPr>
          <p:nvPr>
            <p:ph type="sldNum" sz="quarter" idx="12"/>
          </p:nvPr>
        </p:nvSpPr>
        <p:spPr/>
        <p:txBody>
          <a:bodyPr/>
          <a:lstStyle/>
          <a:p>
            <a:fld id="{C6FEE364-E43C-45E5-A8B6-46B2F1CD9D34}" type="slidenum">
              <a:rPr lang="zh-TW" altLang="en-US" smtClean="0"/>
              <a:t>‹#›</a:t>
            </a:fld>
            <a:endParaRPr lang="zh-TW" altLang="en-US"/>
          </a:p>
        </p:txBody>
      </p:sp>
    </p:spTree>
    <p:extLst>
      <p:ext uri="{BB962C8B-B14F-4D97-AF65-F5344CB8AC3E}">
        <p14:creationId xmlns:p14="http://schemas.microsoft.com/office/powerpoint/2010/main" val="3849505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D45D26-AD98-4F99-89B4-0945F009635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5AD7FC5-21BF-480A-8A2A-3989812483FA}"/>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2E0C4BE-CE3B-4CC5-B59F-F21E6D4EE207}"/>
              </a:ext>
            </a:extLst>
          </p:cNvPr>
          <p:cNvSpPr>
            <a:spLocks noGrp="1"/>
          </p:cNvSpPr>
          <p:nvPr>
            <p:ph type="dt" sz="half" idx="10"/>
          </p:nvPr>
        </p:nvSpPr>
        <p:spPr/>
        <p:txBody>
          <a:bodyPr/>
          <a:lstStyle/>
          <a:p>
            <a:fld id="{CE0A99B9-2A18-4D90-B7AB-E295871E3334}" type="datetime1">
              <a:rPr lang="zh-TW" altLang="en-US" smtClean="0"/>
              <a:t>2025/7/7</a:t>
            </a:fld>
            <a:endParaRPr lang="zh-TW" altLang="en-US"/>
          </a:p>
        </p:txBody>
      </p:sp>
      <p:sp>
        <p:nvSpPr>
          <p:cNvPr id="5" name="頁尾版面配置區 4">
            <a:extLst>
              <a:ext uri="{FF2B5EF4-FFF2-40B4-BE49-F238E27FC236}">
                <a16:creationId xmlns:a16="http://schemas.microsoft.com/office/drawing/2014/main" id="{68398F72-D3DC-4623-8707-30A16198802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FF6411F-05BC-4C11-BD82-2CB13A95DBF6}"/>
              </a:ext>
            </a:extLst>
          </p:cNvPr>
          <p:cNvSpPr>
            <a:spLocks noGrp="1"/>
          </p:cNvSpPr>
          <p:nvPr>
            <p:ph type="sldNum" sz="quarter" idx="12"/>
          </p:nvPr>
        </p:nvSpPr>
        <p:spPr/>
        <p:txBody>
          <a:bodyPr/>
          <a:lstStyle/>
          <a:p>
            <a:fld id="{C6FEE364-E43C-45E5-A8B6-46B2F1CD9D34}" type="slidenum">
              <a:rPr lang="zh-TW" altLang="en-US" smtClean="0"/>
              <a:t>‹#›</a:t>
            </a:fld>
            <a:endParaRPr lang="zh-TW" altLang="en-US"/>
          </a:p>
        </p:txBody>
      </p:sp>
    </p:spTree>
    <p:extLst>
      <p:ext uri="{BB962C8B-B14F-4D97-AF65-F5344CB8AC3E}">
        <p14:creationId xmlns:p14="http://schemas.microsoft.com/office/powerpoint/2010/main" val="803532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5B7CB2-869D-471E-A08B-0C71E4CEFB32}"/>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AC310D1C-5958-48BE-B048-EECB7BC236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1CFB3CF1-08DE-4141-A784-EBF6BA8FF9EE}"/>
              </a:ext>
            </a:extLst>
          </p:cNvPr>
          <p:cNvSpPr>
            <a:spLocks noGrp="1"/>
          </p:cNvSpPr>
          <p:nvPr>
            <p:ph type="dt" sz="half" idx="10"/>
          </p:nvPr>
        </p:nvSpPr>
        <p:spPr/>
        <p:txBody>
          <a:bodyPr/>
          <a:lstStyle/>
          <a:p>
            <a:fld id="{E83B2C73-C672-4AAF-947B-75EE732F2716}" type="datetime1">
              <a:rPr lang="zh-TW" altLang="en-US" smtClean="0"/>
              <a:t>2025/7/7</a:t>
            </a:fld>
            <a:endParaRPr lang="zh-TW" altLang="en-US"/>
          </a:p>
        </p:txBody>
      </p:sp>
      <p:sp>
        <p:nvSpPr>
          <p:cNvPr id="5" name="頁尾版面配置區 4">
            <a:extLst>
              <a:ext uri="{FF2B5EF4-FFF2-40B4-BE49-F238E27FC236}">
                <a16:creationId xmlns:a16="http://schemas.microsoft.com/office/drawing/2014/main" id="{304825FA-78BF-48BF-B4B1-3CA64C3554A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492F8FF-4DEE-4AE9-9ACD-ED63017C5CE6}"/>
              </a:ext>
            </a:extLst>
          </p:cNvPr>
          <p:cNvSpPr>
            <a:spLocks noGrp="1"/>
          </p:cNvSpPr>
          <p:nvPr>
            <p:ph type="sldNum" sz="quarter" idx="12"/>
          </p:nvPr>
        </p:nvSpPr>
        <p:spPr/>
        <p:txBody>
          <a:bodyPr/>
          <a:lstStyle/>
          <a:p>
            <a:fld id="{C6FEE364-E43C-45E5-A8B6-46B2F1CD9D34}" type="slidenum">
              <a:rPr lang="zh-TW" altLang="en-US" smtClean="0"/>
              <a:t>‹#›</a:t>
            </a:fld>
            <a:endParaRPr lang="zh-TW" altLang="en-US"/>
          </a:p>
        </p:txBody>
      </p:sp>
    </p:spTree>
    <p:extLst>
      <p:ext uri="{BB962C8B-B14F-4D97-AF65-F5344CB8AC3E}">
        <p14:creationId xmlns:p14="http://schemas.microsoft.com/office/powerpoint/2010/main" val="3611390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E7169C-4F31-4D1E-8166-86CD79CD7B2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DF4A01B-1B41-418D-B071-57B5EB6AEEA0}"/>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1C8EC6B-EC4F-4D9F-81FB-52F48D70CC1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3D8CF0B-29F8-4911-BC07-4424E3CC5FAC}"/>
              </a:ext>
            </a:extLst>
          </p:cNvPr>
          <p:cNvSpPr>
            <a:spLocks noGrp="1"/>
          </p:cNvSpPr>
          <p:nvPr>
            <p:ph type="dt" sz="half" idx="10"/>
          </p:nvPr>
        </p:nvSpPr>
        <p:spPr/>
        <p:txBody>
          <a:bodyPr/>
          <a:lstStyle/>
          <a:p>
            <a:fld id="{3483C222-5752-48FF-824A-E31BBF924FB2}" type="datetime1">
              <a:rPr lang="zh-TW" altLang="en-US" smtClean="0"/>
              <a:t>2025/7/7</a:t>
            </a:fld>
            <a:endParaRPr lang="zh-TW" altLang="en-US"/>
          </a:p>
        </p:txBody>
      </p:sp>
      <p:sp>
        <p:nvSpPr>
          <p:cNvPr id="6" name="頁尾版面配置區 5">
            <a:extLst>
              <a:ext uri="{FF2B5EF4-FFF2-40B4-BE49-F238E27FC236}">
                <a16:creationId xmlns:a16="http://schemas.microsoft.com/office/drawing/2014/main" id="{49F4B529-1BA0-4F8E-A45E-CD3DA92F585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CBACB51-C5B3-4409-BCE8-332103E91473}"/>
              </a:ext>
            </a:extLst>
          </p:cNvPr>
          <p:cNvSpPr>
            <a:spLocks noGrp="1"/>
          </p:cNvSpPr>
          <p:nvPr>
            <p:ph type="sldNum" sz="quarter" idx="12"/>
          </p:nvPr>
        </p:nvSpPr>
        <p:spPr/>
        <p:txBody>
          <a:bodyPr/>
          <a:lstStyle/>
          <a:p>
            <a:fld id="{C6FEE364-E43C-45E5-A8B6-46B2F1CD9D34}" type="slidenum">
              <a:rPr lang="zh-TW" altLang="en-US" smtClean="0"/>
              <a:t>‹#›</a:t>
            </a:fld>
            <a:endParaRPr lang="zh-TW" altLang="en-US"/>
          </a:p>
        </p:txBody>
      </p:sp>
    </p:spTree>
    <p:extLst>
      <p:ext uri="{BB962C8B-B14F-4D97-AF65-F5344CB8AC3E}">
        <p14:creationId xmlns:p14="http://schemas.microsoft.com/office/powerpoint/2010/main" val="902458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DB750-83C2-443B-8B5E-628C7033C5D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48FA108-9100-4E04-B599-7EE158B80F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6711BDC-198E-4F08-9452-04AAC1E7BCD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3BC53737-0326-4FD0-BF28-67DB80022B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CE3D4D5-8D93-4F2A-8F4F-40635BEF33F9}"/>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9F9C91E0-7521-4E82-81B6-7F0E7C2154E6}"/>
              </a:ext>
            </a:extLst>
          </p:cNvPr>
          <p:cNvSpPr>
            <a:spLocks noGrp="1"/>
          </p:cNvSpPr>
          <p:nvPr>
            <p:ph type="dt" sz="half" idx="10"/>
          </p:nvPr>
        </p:nvSpPr>
        <p:spPr/>
        <p:txBody>
          <a:bodyPr/>
          <a:lstStyle/>
          <a:p>
            <a:fld id="{A4E4B617-4798-432F-89AC-3E871C192F78}" type="datetime1">
              <a:rPr lang="zh-TW" altLang="en-US" smtClean="0"/>
              <a:t>2025/7/7</a:t>
            </a:fld>
            <a:endParaRPr lang="zh-TW" altLang="en-US"/>
          </a:p>
        </p:txBody>
      </p:sp>
      <p:sp>
        <p:nvSpPr>
          <p:cNvPr id="8" name="頁尾版面配置區 7">
            <a:extLst>
              <a:ext uri="{FF2B5EF4-FFF2-40B4-BE49-F238E27FC236}">
                <a16:creationId xmlns:a16="http://schemas.microsoft.com/office/drawing/2014/main" id="{EB8B1BF0-192C-4010-8CEF-8B3762D867D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13FE98C3-2287-435D-B393-F7252960BB01}"/>
              </a:ext>
            </a:extLst>
          </p:cNvPr>
          <p:cNvSpPr>
            <a:spLocks noGrp="1"/>
          </p:cNvSpPr>
          <p:nvPr>
            <p:ph type="sldNum" sz="quarter" idx="12"/>
          </p:nvPr>
        </p:nvSpPr>
        <p:spPr/>
        <p:txBody>
          <a:bodyPr/>
          <a:lstStyle/>
          <a:p>
            <a:fld id="{C6FEE364-E43C-45E5-A8B6-46B2F1CD9D34}" type="slidenum">
              <a:rPr lang="zh-TW" altLang="en-US" smtClean="0"/>
              <a:t>‹#›</a:t>
            </a:fld>
            <a:endParaRPr lang="zh-TW" altLang="en-US"/>
          </a:p>
        </p:txBody>
      </p:sp>
    </p:spTree>
    <p:extLst>
      <p:ext uri="{BB962C8B-B14F-4D97-AF65-F5344CB8AC3E}">
        <p14:creationId xmlns:p14="http://schemas.microsoft.com/office/powerpoint/2010/main" val="3253748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7B0DD9-5658-4679-8445-41E0A5907262}"/>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7D9D8E5B-72AB-4AE4-B56E-3947A83A6FF3}"/>
              </a:ext>
            </a:extLst>
          </p:cNvPr>
          <p:cNvSpPr>
            <a:spLocks noGrp="1"/>
          </p:cNvSpPr>
          <p:nvPr>
            <p:ph type="dt" sz="half" idx="10"/>
          </p:nvPr>
        </p:nvSpPr>
        <p:spPr/>
        <p:txBody>
          <a:bodyPr/>
          <a:lstStyle/>
          <a:p>
            <a:fld id="{6A14FB6C-4B2B-4C66-ADBE-F651FD201629}" type="datetime1">
              <a:rPr lang="zh-TW" altLang="en-US" smtClean="0"/>
              <a:t>2025/7/7</a:t>
            </a:fld>
            <a:endParaRPr lang="zh-TW" altLang="en-US"/>
          </a:p>
        </p:txBody>
      </p:sp>
      <p:sp>
        <p:nvSpPr>
          <p:cNvPr id="4" name="頁尾版面配置區 3">
            <a:extLst>
              <a:ext uri="{FF2B5EF4-FFF2-40B4-BE49-F238E27FC236}">
                <a16:creationId xmlns:a16="http://schemas.microsoft.com/office/drawing/2014/main" id="{B50F00F5-88C7-4435-A762-612B40850E62}"/>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63039A7-510C-4EF5-A47A-31EC28C5813C}"/>
              </a:ext>
            </a:extLst>
          </p:cNvPr>
          <p:cNvSpPr>
            <a:spLocks noGrp="1"/>
          </p:cNvSpPr>
          <p:nvPr>
            <p:ph type="sldNum" sz="quarter" idx="12"/>
          </p:nvPr>
        </p:nvSpPr>
        <p:spPr/>
        <p:txBody>
          <a:bodyPr/>
          <a:lstStyle/>
          <a:p>
            <a:fld id="{C6FEE364-E43C-45E5-A8B6-46B2F1CD9D34}" type="slidenum">
              <a:rPr lang="zh-TW" altLang="en-US" smtClean="0"/>
              <a:t>‹#›</a:t>
            </a:fld>
            <a:endParaRPr lang="zh-TW" altLang="en-US"/>
          </a:p>
        </p:txBody>
      </p:sp>
    </p:spTree>
    <p:extLst>
      <p:ext uri="{BB962C8B-B14F-4D97-AF65-F5344CB8AC3E}">
        <p14:creationId xmlns:p14="http://schemas.microsoft.com/office/powerpoint/2010/main" val="1243550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99684B6-2664-4F97-91A8-4C90D3C48012}"/>
              </a:ext>
            </a:extLst>
          </p:cNvPr>
          <p:cNvSpPr>
            <a:spLocks noGrp="1"/>
          </p:cNvSpPr>
          <p:nvPr>
            <p:ph type="dt" sz="half" idx="10"/>
          </p:nvPr>
        </p:nvSpPr>
        <p:spPr/>
        <p:txBody>
          <a:bodyPr/>
          <a:lstStyle/>
          <a:p>
            <a:fld id="{9824B20D-A098-4BAB-90BD-363BEAC681CB}" type="datetime1">
              <a:rPr lang="zh-TW" altLang="en-US" smtClean="0"/>
              <a:t>2025/7/7</a:t>
            </a:fld>
            <a:endParaRPr lang="zh-TW" altLang="en-US"/>
          </a:p>
        </p:txBody>
      </p:sp>
      <p:sp>
        <p:nvSpPr>
          <p:cNvPr id="3" name="頁尾版面配置區 2">
            <a:extLst>
              <a:ext uri="{FF2B5EF4-FFF2-40B4-BE49-F238E27FC236}">
                <a16:creationId xmlns:a16="http://schemas.microsoft.com/office/drawing/2014/main" id="{CA17FF7D-46B5-4488-AD85-70E732F09087}"/>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B7C7E8D-7EEC-4E5B-876C-68B667DC180A}"/>
              </a:ext>
            </a:extLst>
          </p:cNvPr>
          <p:cNvSpPr>
            <a:spLocks noGrp="1"/>
          </p:cNvSpPr>
          <p:nvPr>
            <p:ph type="sldNum" sz="quarter" idx="12"/>
          </p:nvPr>
        </p:nvSpPr>
        <p:spPr/>
        <p:txBody>
          <a:bodyPr/>
          <a:lstStyle/>
          <a:p>
            <a:fld id="{C6FEE364-E43C-45E5-A8B6-46B2F1CD9D34}" type="slidenum">
              <a:rPr lang="zh-TW" altLang="en-US" smtClean="0"/>
              <a:t>‹#›</a:t>
            </a:fld>
            <a:endParaRPr lang="zh-TW" altLang="en-US"/>
          </a:p>
        </p:txBody>
      </p:sp>
    </p:spTree>
    <p:extLst>
      <p:ext uri="{BB962C8B-B14F-4D97-AF65-F5344CB8AC3E}">
        <p14:creationId xmlns:p14="http://schemas.microsoft.com/office/powerpoint/2010/main" val="2823197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FDCE0C-D079-42C8-92B6-2C3E859E0F3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E1D0CC0B-0EC0-4036-BA11-4D7799A531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B9D2234A-199D-4849-A283-83654CAEE2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BCE7080-23B8-427F-B2AA-F8978A130AF0}"/>
              </a:ext>
            </a:extLst>
          </p:cNvPr>
          <p:cNvSpPr>
            <a:spLocks noGrp="1"/>
          </p:cNvSpPr>
          <p:nvPr>
            <p:ph type="dt" sz="half" idx="10"/>
          </p:nvPr>
        </p:nvSpPr>
        <p:spPr/>
        <p:txBody>
          <a:bodyPr/>
          <a:lstStyle/>
          <a:p>
            <a:fld id="{3F6016C7-872E-4375-985F-A67F9F27CF06}" type="datetime1">
              <a:rPr lang="zh-TW" altLang="en-US" smtClean="0"/>
              <a:t>2025/7/7</a:t>
            </a:fld>
            <a:endParaRPr lang="zh-TW" altLang="en-US"/>
          </a:p>
        </p:txBody>
      </p:sp>
      <p:sp>
        <p:nvSpPr>
          <p:cNvPr id="6" name="頁尾版面配置區 5">
            <a:extLst>
              <a:ext uri="{FF2B5EF4-FFF2-40B4-BE49-F238E27FC236}">
                <a16:creationId xmlns:a16="http://schemas.microsoft.com/office/drawing/2014/main" id="{ED62F6F3-23F8-48A4-B5C2-F7DD284690E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6820BB9-8EDD-44A3-9FBA-255406FE3E0E}"/>
              </a:ext>
            </a:extLst>
          </p:cNvPr>
          <p:cNvSpPr>
            <a:spLocks noGrp="1"/>
          </p:cNvSpPr>
          <p:nvPr>
            <p:ph type="sldNum" sz="quarter" idx="12"/>
          </p:nvPr>
        </p:nvSpPr>
        <p:spPr/>
        <p:txBody>
          <a:bodyPr/>
          <a:lstStyle/>
          <a:p>
            <a:fld id="{C6FEE364-E43C-45E5-A8B6-46B2F1CD9D34}" type="slidenum">
              <a:rPr lang="zh-TW" altLang="en-US" smtClean="0"/>
              <a:t>‹#›</a:t>
            </a:fld>
            <a:endParaRPr lang="zh-TW" altLang="en-US"/>
          </a:p>
        </p:txBody>
      </p:sp>
    </p:spTree>
    <p:extLst>
      <p:ext uri="{BB962C8B-B14F-4D97-AF65-F5344CB8AC3E}">
        <p14:creationId xmlns:p14="http://schemas.microsoft.com/office/powerpoint/2010/main" val="209489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F8065A-F712-43D2-9B4F-FA690B6916D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7BF3331-B4D3-42C0-B7DF-2A9FC17BF1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B0316B-E3DD-42D6-BB1D-A7910947E9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1EF48323-0FD2-41A0-B0A6-4B2ADD914B5C}"/>
              </a:ext>
            </a:extLst>
          </p:cNvPr>
          <p:cNvSpPr>
            <a:spLocks noGrp="1"/>
          </p:cNvSpPr>
          <p:nvPr>
            <p:ph type="dt" sz="half" idx="10"/>
          </p:nvPr>
        </p:nvSpPr>
        <p:spPr/>
        <p:txBody>
          <a:bodyPr/>
          <a:lstStyle/>
          <a:p>
            <a:fld id="{401E17BC-A72E-44BB-AE70-C14EB9D15640}" type="datetime1">
              <a:rPr lang="zh-TW" altLang="en-US" smtClean="0"/>
              <a:t>2025/7/7</a:t>
            </a:fld>
            <a:endParaRPr lang="zh-TW" altLang="en-US"/>
          </a:p>
        </p:txBody>
      </p:sp>
      <p:sp>
        <p:nvSpPr>
          <p:cNvPr id="6" name="頁尾版面配置區 5">
            <a:extLst>
              <a:ext uri="{FF2B5EF4-FFF2-40B4-BE49-F238E27FC236}">
                <a16:creationId xmlns:a16="http://schemas.microsoft.com/office/drawing/2014/main" id="{1D731A69-C28E-4650-AB99-237B687A2F3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DF5E0F0-0DAF-482E-A887-DB0180A002D0}"/>
              </a:ext>
            </a:extLst>
          </p:cNvPr>
          <p:cNvSpPr>
            <a:spLocks noGrp="1"/>
          </p:cNvSpPr>
          <p:nvPr>
            <p:ph type="sldNum" sz="quarter" idx="12"/>
          </p:nvPr>
        </p:nvSpPr>
        <p:spPr/>
        <p:txBody>
          <a:bodyPr/>
          <a:lstStyle/>
          <a:p>
            <a:fld id="{C6FEE364-E43C-45E5-A8B6-46B2F1CD9D34}" type="slidenum">
              <a:rPr lang="zh-TW" altLang="en-US" smtClean="0"/>
              <a:t>‹#›</a:t>
            </a:fld>
            <a:endParaRPr lang="zh-TW" altLang="en-US"/>
          </a:p>
        </p:txBody>
      </p:sp>
    </p:spTree>
    <p:extLst>
      <p:ext uri="{BB962C8B-B14F-4D97-AF65-F5344CB8AC3E}">
        <p14:creationId xmlns:p14="http://schemas.microsoft.com/office/powerpoint/2010/main" val="654644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8015DF5-7765-469B-B1BD-AAAD5B0948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9A18487-A48E-4085-9D21-1442C9F3CC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BBCA88C-7C06-4623-A188-BD3CB361D1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FDF8B1-A138-4162-A58B-36957B070209}" type="datetime1">
              <a:rPr lang="zh-TW" altLang="en-US" smtClean="0"/>
              <a:t>2025/7/7</a:t>
            </a:fld>
            <a:endParaRPr lang="zh-TW" altLang="en-US"/>
          </a:p>
        </p:txBody>
      </p:sp>
      <p:sp>
        <p:nvSpPr>
          <p:cNvPr id="5" name="頁尾版面配置區 4">
            <a:extLst>
              <a:ext uri="{FF2B5EF4-FFF2-40B4-BE49-F238E27FC236}">
                <a16:creationId xmlns:a16="http://schemas.microsoft.com/office/drawing/2014/main" id="{C7E71C29-A59C-4B1A-B364-ED4775236C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15C41C89-18BE-4EDA-AF5B-C09CF5F78A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EE364-E43C-45E5-A8B6-46B2F1CD9D34}" type="slidenum">
              <a:rPr lang="zh-TW" altLang="en-US" smtClean="0"/>
              <a:t>‹#›</a:t>
            </a:fld>
            <a:endParaRPr lang="zh-TW" altLang="en-US"/>
          </a:p>
        </p:txBody>
      </p:sp>
    </p:spTree>
    <p:extLst>
      <p:ext uri="{BB962C8B-B14F-4D97-AF65-F5344CB8AC3E}">
        <p14:creationId xmlns:p14="http://schemas.microsoft.com/office/powerpoint/2010/main" val="3103259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9.sv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17388411-BA48-4328-8683-1C01DCA8BF38}"/>
              </a:ext>
            </a:extLst>
          </p:cNvPr>
          <p:cNvSpPr txBox="1">
            <a:spLocks/>
          </p:cNvSpPr>
          <p:nvPr/>
        </p:nvSpPr>
        <p:spPr>
          <a:xfrm>
            <a:off x="0" y="1117601"/>
            <a:ext cx="12191999" cy="275767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3600" b="1" dirty="0">
                <a:latin typeface="標楷體" panose="03000509000000000000" pitchFamily="65" charset="-120"/>
                <a:ea typeface="標楷體" panose="03000509000000000000" pitchFamily="65" charset="-120"/>
                <a:cs typeface="Times New Roman" panose="02020603050405020304" pitchFamily="18" charset="0"/>
              </a:rPr>
              <a:t>高純度異丙醇回收製程電氣化減碳技術經濟分析</a:t>
            </a:r>
            <a:br>
              <a:rPr lang="en-US" altLang="zh-TW" sz="3600" b="1" dirty="0">
                <a:latin typeface="Times New Roman" panose="02020603050405020304" pitchFamily="18" charset="0"/>
                <a:cs typeface="Times New Roman" panose="02020603050405020304" pitchFamily="18" charset="0"/>
              </a:rPr>
            </a:br>
            <a:br>
              <a:rPr lang="en-US" altLang="zh-TW" sz="3600" b="1" dirty="0">
                <a:latin typeface="Times New Roman" panose="02020603050405020304" pitchFamily="18" charset="0"/>
                <a:cs typeface="Times New Roman" panose="02020603050405020304" pitchFamily="18" charset="0"/>
              </a:rPr>
            </a:br>
            <a:r>
              <a:rPr lang="en-US" altLang="zh-TW" sz="3600" b="1" dirty="0">
                <a:latin typeface="Times New Roman" panose="02020603050405020304" pitchFamily="18" charset="0"/>
                <a:cs typeface="Times New Roman" panose="02020603050405020304" pitchFamily="18" charset="0"/>
              </a:rPr>
              <a:t>Techno-Economic Analysis of Decarbonization </a:t>
            </a:r>
            <a:r>
              <a:rPr lang="en-US" altLang="zh-TW" sz="3600" b="1" dirty="0" err="1">
                <a:latin typeface="Times New Roman" panose="02020603050405020304" pitchFamily="18" charset="0"/>
                <a:cs typeface="Times New Roman" panose="02020603050405020304" pitchFamily="18" charset="0"/>
              </a:rPr>
              <a:t>byElectrification</a:t>
            </a:r>
            <a:r>
              <a:rPr lang="en-US" altLang="zh-TW" sz="3600" b="1" dirty="0">
                <a:latin typeface="Times New Roman" panose="02020603050405020304" pitchFamily="18" charset="0"/>
                <a:cs typeface="Times New Roman" panose="02020603050405020304" pitchFamily="18" charset="0"/>
              </a:rPr>
              <a:t> of Recycle Processes for High-Purity Isopropanol</a:t>
            </a:r>
            <a:endParaRPr lang="zh-TW" altLang="en-US" sz="3600" b="1" dirty="0"/>
          </a:p>
        </p:txBody>
      </p:sp>
      <p:sp>
        <p:nvSpPr>
          <p:cNvPr id="9" name="副標題 2">
            <a:extLst>
              <a:ext uri="{FF2B5EF4-FFF2-40B4-BE49-F238E27FC236}">
                <a16:creationId xmlns:a16="http://schemas.microsoft.com/office/drawing/2014/main" id="{FE549E4C-6F17-4225-8009-A3E721558E52}"/>
              </a:ext>
            </a:extLst>
          </p:cNvPr>
          <p:cNvSpPr>
            <a:spLocks noGrp="1"/>
          </p:cNvSpPr>
          <p:nvPr>
            <p:ph type="subTitle" idx="1"/>
          </p:nvPr>
        </p:nvSpPr>
        <p:spPr>
          <a:xfrm>
            <a:off x="1524000" y="4458679"/>
            <a:ext cx="9144000" cy="1655762"/>
          </a:xfrm>
        </p:spPr>
        <p:txBody>
          <a:bodyPr/>
          <a:lstStyle/>
          <a:p>
            <a:r>
              <a:rPr lang="en-US" altLang="zh-TW" b="1" cap="none" dirty="0">
                <a:solidFill>
                  <a:schemeClr val="accent2">
                    <a:lumMod val="50000"/>
                  </a:schemeClr>
                </a:solidFill>
                <a:latin typeface="Times New Roman" panose="02020603050405020304" pitchFamily="18" charset="0"/>
                <a:cs typeface="Times New Roman" panose="02020603050405020304" pitchFamily="18" charset="0"/>
              </a:rPr>
              <a:t>Student</a:t>
            </a:r>
            <a:r>
              <a:rPr lang="zh-TW" altLang="zh-TW" b="1" cap="none" dirty="0">
                <a:solidFill>
                  <a:schemeClr val="accent2">
                    <a:lumMod val="50000"/>
                  </a:schemeClr>
                </a:solidFill>
                <a:latin typeface="Times New Roman" panose="02020603050405020304" pitchFamily="18" charset="0"/>
                <a:cs typeface="Times New Roman" panose="02020603050405020304" pitchFamily="18" charset="0"/>
              </a:rPr>
              <a:t>：</a:t>
            </a:r>
            <a:r>
              <a:rPr lang="zh-TW" altLang="en-US" b="1" cap="none" dirty="0">
                <a:solidFill>
                  <a:schemeClr val="accent2">
                    <a:lumMod val="50000"/>
                  </a:schemeClr>
                </a:solidFill>
                <a:latin typeface="Times New Roman" panose="02020603050405020304" pitchFamily="18" charset="0"/>
                <a:cs typeface="Times New Roman" panose="02020603050405020304" pitchFamily="18" charset="0"/>
              </a:rPr>
              <a:t>羅翊心</a:t>
            </a:r>
            <a:r>
              <a:rPr lang="en-US" altLang="zh-TW" b="1" cap="none" dirty="0">
                <a:solidFill>
                  <a:schemeClr val="accent2">
                    <a:lumMod val="50000"/>
                  </a:schemeClr>
                </a:solidFill>
                <a:latin typeface="Times New Roman" panose="02020603050405020304" pitchFamily="18" charset="0"/>
                <a:cs typeface="Times New Roman" panose="02020603050405020304" pitchFamily="18" charset="0"/>
              </a:rPr>
              <a:t> (Yi-</a:t>
            </a:r>
            <a:r>
              <a:rPr lang="en-US" altLang="zh-TW" b="1" cap="none" dirty="0" err="1">
                <a:solidFill>
                  <a:schemeClr val="accent2">
                    <a:lumMod val="50000"/>
                  </a:schemeClr>
                </a:solidFill>
                <a:latin typeface="Times New Roman" panose="02020603050405020304" pitchFamily="18" charset="0"/>
                <a:cs typeface="Times New Roman" panose="02020603050405020304" pitchFamily="18" charset="0"/>
              </a:rPr>
              <a:t>Hsin</a:t>
            </a:r>
            <a:r>
              <a:rPr lang="en-US" altLang="zh-TW" b="1" cap="none" dirty="0">
                <a:solidFill>
                  <a:schemeClr val="accent2">
                    <a:lumMod val="50000"/>
                  </a:schemeClr>
                </a:solidFill>
                <a:latin typeface="Times New Roman" panose="02020603050405020304" pitchFamily="18" charset="0"/>
                <a:cs typeface="Times New Roman" panose="02020603050405020304" pitchFamily="18" charset="0"/>
              </a:rPr>
              <a:t> Lo)</a:t>
            </a:r>
            <a:endParaRPr lang="zh-TW" altLang="zh-TW" b="1" cap="none" dirty="0">
              <a:solidFill>
                <a:schemeClr val="accent2">
                  <a:lumMod val="50000"/>
                </a:schemeClr>
              </a:solidFill>
              <a:latin typeface="Times New Roman" panose="02020603050405020304" pitchFamily="18" charset="0"/>
              <a:cs typeface="Times New Roman" panose="02020603050405020304" pitchFamily="18" charset="0"/>
            </a:endParaRPr>
          </a:p>
          <a:p>
            <a:r>
              <a:rPr lang="en-US" altLang="zh-TW" b="1" cap="none" dirty="0">
                <a:solidFill>
                  <a:schemeClr val="accent2">
                    <a:lumMod val="50000"/>
                  </a:schemeClr>
                </a:solidFill>
                <a:latin typeface="Times New Roman" panose="02020603050405020304" pitchFamily="18" charset="0"/>
                <a:cs typeface="Times New Roman" panose="02020603050405020304" pitchFamily="18" charset="0"/>
              </a:rPr>
              <a:t>Advisor</a:t>
            </a:r>
            <a:r>
              <a:rPr lang="zh-TW" altLang="zh-TW" b="1" cap="none" dirty="0">
                <a:solidFill>
                  <a:schemeClr val="accent2">
                    <a:lumMod val="50000"/>
                  </a:schemeClr>
                </a:solidFill>
                <a:latin typeface="Times New Roman" panose="02020603050405020304" pitchFamily="18" charset="0"/>
                <a:cs typeface="Times New Roman" panose="02020603050405020304" pitchFamily="18" charset="0"/>
              </a:rPr>
              <a:t>：汪上曉</a:t>
            </a:r>
            <a:r>
              <a:rPr lang="zh-TW" altLang="en-US" b="1" cap="none" dirty="0">
                <a:solidFill>
                  <a:schemeClr val="accent2">
                    <a:lumMod val="50000"/>
                  </a:schemeClr>
                </a:solidFill>
                <a:latin typeface="Times New Roman" panose="02020603050405020304" pitchFamily="18" charset="0"/>
                <a:cs typeface="Times New Roman" panose="02020603050405020304" pitchFamily="18" charset="0"/>
              </a:rPr>
              <a:t>教授</a:t>
            </a:r>
            <a:r>
              <a:rPr lang="en-US" altLang="zh-TW" b="1" cap="none" dirty="0">
                <a:solidFill>
                  <a:schemeClr val="accent2">
                    <a:lumMod val="50000"/>
                  </a:schemeClr>
                </a:solidFill>
                <a:latin typeface="Times New Roman" panose="02020603050405020304" pitchFamily="18" charset="0"/>
                <a:cs typeface="Times New Roman" panose="02020603050405020304" pitchFamily="18" charset="0"/>
              </a:rPr>
              <a:t> (Prof. David Shan-Hill Wong)</a:t>
            </a:r>
          </a:p>
          <a:p>
            <a:r>
              <a:rPr lang="zh-TW" altLang="en-US" b="1" cap="none" dirty="0">
                <a:solidFill>
                  <a:schemeClr val="accent2">
                    <a:lumMod val="50000"/>
                  </a:schemeClr>
                </a:solidFill>
                <a:latin typeface="Times New Roman" panose="02020603050405020304" pitchFamily="18" charset="0"/>
                <a:cs typeface="Times New Roman" panose="02020603050405020304" pitchFamily="18" charset="0"/>
              </a:rPr>
              <a:t>日期 </a:t>
            </a:r>
            <a:r>
              <a:rPr lang="en-US" altLang="zh-TW" b="1" cap="none" dirty="0">
                <a:solidFill>
                  <a:schemeClr val="accent2">
                    <a:lumMod val="50000"/>
                  </a:schemeClr>
                </a:solidFill>
                <a:latin typeface="Times New Roman" panose="02020603050405020304" pitchFamily="18" charset="0"/>
                <a:cs typeface="Times New Roman" panose="02020603050405020304" pitchFamily="18" charset="0"/>
              </a:rPr>
              <a:t>: 2025/6/27(</a:t>
            </a:r>
            <a:r>
              <a:rPr lang="zh-TW" altLang="en-US" b="1" cap="none" dirty="0">
                <a:solidFill>
                  <a:schemeClr val="accent2">
                    <a:lumMod val="50000"/>
                  </a:schemeClr>
                </a:solidFill>
                <a:latin typeface="Times New Roman" panose="02020603050405020304" pitchFamily="18" charset="0"/>
                <a:cs typeface="Times New Roman" panose="02020603050405020304" pitchFamily="18" charset="0"/>
              </a:rPr>
              <a:t>五</a:t>
            </a:r>
            <a:r>
              <a:rPr lang="en-US" altLang="zh-TW" b="1" cap="none" dirty="0">
                <a:solidFill>
                  <a:schemeClr val="accent2">
                    <a:lumMod val="50000"/>
                  </a:schemeClr>
                </a:solidFill>
                <a:latin typeface="Times New Roman" panose="02020603050405020304" pitchFamily="18" charset="0"/>
                <a:cs typeface="Times New Roman" panose="02020603050405020304" pitchFamily="18" charset="0"/>
              </a:rPr>
              <a:t>)</a:t>
            </a:r>
            <a:endParaRPr lang="zh-TW" altLang="zh-TW" b="1" cap="none" dirty="0">
              <a:solidFill>
                <a:schemeClr val="accent2">
                  <a:lumMod val="50000"/>
                </a:schemeClr>
              </a:solidFill>
              <a:latin typeface="Times New Roman" panose="02020603050405020304" pitchFamily="18" charset="0"/>
              <a:cs typeface="Times New Roman" panose="02020603050405020304" pitchFamily="18" charset="0"/>
            </a:endParaRPr>
          </a:p>
          <a:p>
            <a:endParaRPr lang="zh-TW" altLang="en-US" dirty="0"/>
          </a:p>
        </p:txBody>
      </p:sp>
      <p:sp>
        <p:nvSpPr>
          <p:cNvPr id="2" name="投影片編號版面配置區 1">
            <a:extLst>
              <a:ext uri="{FF2B5EF4-FFF2-40B4-BE49-F238E27FC236}">
                <a16:creationId xmlns:a16="http://schemas.microsoft.com/office/drawing/2014/main" id="{35DEE54E-9181-0BB8-D5F8-B5960916FF6B}"/>
              </a:ext>
            </a:extLst>
          </p:cNvPr>
          <p:cNvSpPr>
            <a:spLocks noGrp="1"/>
          </p:cNvSpPr>
          <p:nvPr>
            <p:ph type="sldNum" sz="quarter" idx="12"/>
          </p:nvPr>
        </p:nvSpPr>
        <p:spPr/>
        <p:txBody>
          <a:bodyPr/>
          <a:lstStyle/>
          <a:p>
            <a:fld id="{C6FEE364-E43C-45E5-A8B6-46B2F1CD9D34}" type="slidenum">
              <a:rPr lang="zh-TW" altLang="en-US" smtClean="0"/>
              <a:t>1</a:t>
            </a:fld>
            <a:endParaRPr lang="zh-TW" altLang="en-US"/>
          </a:p>
        </p:txBody>
      </p:sp>
    </p:spTree>
    <p:extLst>
      <p:ext uri="{BB962C8B-B14F-4D97-AF65-F5344CB8AC3E}">
        <p14:creationId xmlns:p14="http://schemas.microsoft.com/office/powerpoint/2010/main" val="3665177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0515600" cy="1056904"/>
          </a:xfrm>
        </p:spPr>
        <p:txBody>
          <a:bodyPr/>
          <a:lstStyle/>
          <a:p>
            <a:r>
              <a:rPr lang="zh-TW" altLang="en-US" b="1" dirty="0">
                <a:latin typeface="標楷體" panose="03000509000000000000" pitchFamily="65" charset="-120"/>
                <a:ea typeface="標楷體" panose="03000509000000000000" pitchFamily="65" charset="-120"/>
                <a:cs typeface="Times New Roman" panose="02020603050405020304" pitchFamily="18" charset="0"/>
              </a:rPr>
              <a:t>電鍋爐</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Electric Boiler, EB</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6" name="內容版面配置區 4">
            <a:extLst>
              <a:ext uri="{FF2B5EF4-FFF2-40B4-BE49-F238E27FC236}">
                <a16:creationId xmlns:a16="http://schemas.microsoft.com/office/drawing/2014/main" id="{5E91BCBC-4E6D-4FDD-971B-96C2F1EA2D32}"/>
              </a:ext>
            </a:extLst>
          </p:cNvPr>
          <p:cNvSpPr txBox="1">
            <a:spLocks/>
          </p:cNvSpPr>
          <p:nvPr/>
        </p:nvSpPr>
        <p:spPr>
          <a:xfrm>
            <a:off x="244434" y="1056905"/>
            <a:ext cx="10515600" cy="2372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zh-TW" altLang="en-US" sz="1800" dirty="0">
                <a:latin typeface="標楷體" panose="03000509000000000000" pitchFamily="65" charset="-120"/>
                <a:ea typeface="標楷體" panose="03000509000000000000" pitchFamily="65" charset="-120"/>
              </a:rPr>
              <a:t>電能直接轉換為熱能，用於加熱水、產生蒸汽或加熱熱傳導流體</a:t>
            </a:r>
            <a:endParaRPr lang="en-US" altLang="zh-TW" sz="1800" dirty="0">
              <a:latin typeface="標楷體" panose="03000509000000000000" pitchFamily="65" charset="-120"/>
              <a:ea typeface="標楷體" panose="03000509000000000000" pitchFamily="65" charset="-120"/>
            </a:endParaRPr>
          </a:p>
          <a:p>
            <a:pPr lvl="1">
              <a:lnSpc>
                <a:spcPct val="150000"/>
              </a:lnSpc>
            </a:pPr>
            <a:r>
              <a:rPr lang="zh-TW" altLang="en-US" sz="1800" dirty="0">
                <a:latin typeface="標楷體" panose="03000509000000000000" pitchFamily="65" charset="-120"/>
                <a:ea typeface="標楷體" panose="03000509000000000000" pitchFamily="65" charset="-120"/>
              </a:rPr>
              <a:t>無燃燒，</a:t>
            </a:r>
            <a:r>
              <a:rPr lang="zh-TW" altLang="en-US" sz="1800" dirty="0">
                <a:solidFill>
                  <a:srgbClr val="FF0000"/>
                </a:solidFill>
                <a:latin typeface="標楷體" panose="03000509000000000000" pitchFamily="65" charset="-120"/>
                <a:ea typeface="標楷體" panose="03000509000000000000" pitchFamily="65" charset="-120"/>
              </a:rPr>
              <a:t>熱效率接近</a:t>
            </a:r>
            <a:r>
              <a:rPr lang="en-US" altLang="zh-TW" sz="1800" dirty="0">
                <a:solidFill>
                  <a:srgbClr val="FF0000"/>
                </a:solidFill>
                <a:latin typeface="標楷體" panose="03000509000000000000" pitchFamily="65" charset="-120"/>
                <a:ea typeface="標楷體" panose="03000509000000000000" pitchFamily="65" charset="-120"/>
              </a:rPr>
              <a:t>100%</a:t>
            </a:r>
            <a:r>
              <a:rPr lang="zh-TW" altLang="en-US" sz="1800" dirty="0">
                <a:latin typeface="標楷體" panose="03000509000000000000" pitchFamily="65" charset="-120"/>
                <a:ea typeface="標楷體" panose="03000509000000000000" pitchFamily="65" charset="-120"/>
              </a:rPr>
              <a:t>，現場零燃燒排放</a:t>
            </a:r>
            <a:endParaRPr lang="en-US" altLang="zh-TW" sz="1800" dirty="0">
              <a:latin typeface="標楷體" panose="03000509000000000000" pitchFamily="65" charset="-120"/>
              <a:ea typeface="標楷體" panose="03000509000000000000" pitchFamily="65" charset="-120"/>
            </a:endParaRPr>
          </a:p>
          <a:p>
            <a:pPr lvl="1">
              <a:lnSpc>
                <a:spcPct val="150000"/>
              </a:lnSpc>
            </a:pPr>
            <a:r>
              <a:rPr lang="zh-TW" altLang="en-US" sz="1800" dirty="0">
                <a:latin typeface="標楷體" panose="03000509000000000000" pitchFamily="65" charset="-120"/>
                <a:ea typeface="標楷體" panose="03000509000000000000" pitchFamily="65" charset="-120"/>
              </a:rPr>
              <a:t>可使用再生能源供電，環境績效優異</a:t>
            </a:r>
            <a:endParaRPr lang="en-US" altLang="zh-TW" sz="1800" dirty="0">
              <a:latin typeface="標楷體" panose="03000509000000000000" pitchFamily="65" charset="-120"/>
              <a:ea typeface="標楷體" panose="03000509000000000000" pitchFamily="65" charset="-120"/>
            </a:endParaRPr>
          </a:p>
          <a:p>
            <a:pPr lvl="1">
              <a:lnSpc>
                <a:spcPct val="150000"/>
              </a:lnSpc>
            </a:pPr>
            <a:r>
              <a:rPr lang="zh-TW" altLang="en-US" sz="1800" dirty="0">
                <a:latin typeface="標楷體" panose="03000509000000000000" pitchFamily="65" charset="-120"/>
                <a:ea typeface="標楷體" panose="03000509000000000000" pitchFamily="65" charset="-120"/>
              </a:rPr>
              <a:t>啟動與停機快速，溫度控制精確</a:t>
            </a:r>
            <a:endParaRPr lang="en-US" altLang="zh-TW" sz="1800" dirty="0">
              <a:latin typeface="標楷體" panose="03000509000000000000" pitchFamily="65" charset="-120"/>
              <a:ea typeface="標楷體" panose="03000509000000000000" pitchFamily="65" charset="-120"/>
            </a:endParaRPr>
          </a:p>
          <a:p>
            <a:pPr lvl="1">
              <a:lnSpc>
                <a:spcPct val="150000"/>
              </a:lnSpc>
            </a:pPr>
            <a:r>
              <a:rPr lang="zh-TW" altLang="en-US" sz="1800" dirty="0">
                <a:latin typeface="標楷體" panose="03000509000000000000" pitchFamily="65" charset="-120"/>
                <a:ea typeface="標楷體" panose="03000509000000000000" pitchFamily="65" charset="-120"/>
              </a:rPr>
              <a:t>占地小、維護成本低</a:t>
            </a:r>
            <a:endParaRPr lang="en-US" altLang="zh-TW" sz="1800" dirty="0">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6E4A18A7-F5D3-417A-B24E-6B08EC7D4122}"/>
              </a:ext>
            </a:extLst>
          </p:cNvPr>
          <p:cNvSpPr txBox="1"/>
          <p:nvPr/>
        </p:nvSpPr>
        <p:spPr>
          <a:xfrm>
            <a:off x="5637811" y="5801095"/>
            <a:ext cx="6096000" cy="646331"/>
          </a:xfrm>
          <a:prstGeom prst="rect">
            <a:avLst/>
          </a:prstGeom>
          <a:noFill/>
        </p:spPr>
        <p:txBody>
          <a:bodyPr wrap="square" rtlCol="0">
            <a:spAutoFit/>
          </a:bodyPr>
          <a:lstStyle/>
          <a:p>
            <a:r>
              <a:rPr lang="en-US" altLang="zh-TW" sz="1200" dirty="0"/>
              <a:t>Ali </a:t>
            </a:r>
            <a:r>
              <a:rPr lang="en-US" altLang="zh-TW" sz="1200" dirty="0" err="1"/>
              <a:t>Hasanbeigi</a:t>
            </a:r>
            <a:r>
              <a:rPr lang="en-US" altLang="zh-TW" sz="1200" dirty="0"/>
              <a:t> and M </a:t>
            </a:r>
            <a:r>
              <a:rPr lang="en-US" altLang="zh-TW" sz="1200" dirty="0" err="1"/>
              <a:t>Jibran</a:t>
            </a:r>
            <a:r>
              <a:rPr lang="en-US" altLang="zh-TW" sz="1200" dirty="0"/>
              <a:t> S Zuberi. Electrification of steam and thermal oil boilers in the textile</a:t>
            </a:r>
            <a:r>
              <a:rPr lang="zh-TW" altLang="en-US" sz="1200" dirty="0"/>
              <a:t> </a:t>
            </a:r>
            <a:r>
              <a:rPr lang="en-US" altLang="zh-TW" sz="1200" dirty="0"/>
              <a:t>industry: Techno-economic analysis for </a:t>
            </a:r>
            <a:r>
              <a:rPr lang="en-US" altLang="zh-TW" sz="1200" dirty="0" err="1"/>
              <a:t>china</a:t>
            </a:r>
            <a:r>
              <a:rPr lang="en-US" altLang="zh-TW" sz="1200" dirty="0"/>
              <a:t>, </a:t>
            </a:r>
            <a:r>
              <a:rPr lang="en-US" altLang="zh-TW" sz="1200" dirty="0" err="1"/>
              <a:t>japan</a:t>
            </a:r>
            <a:r>
              <a:rPr lang="en-US" altLang="zh-TW" sz="1200" dirty="0"/>
              <a:t>, and </a:t>
            </a:r>
            <a:r>
              <a:rPr lang="en-US" altLang="zh-TW" sz="1200" dirty="0" err="1"/>
              <a:t>taiwan</a:t>
            </a:r>
            <a:r>
              <a:rPr lang="en-US" altLang="zh-TW" sz="1200" dirty="0"/>
              <a:t>. Energies, 15(23):9179,</a:t>
            </a:r>
          </a:p>
          <a:p>
            <a:r>
              <a:rPr lang="en-US" altLang="zh-TW" sz="1200" dirty="0"/>
              <a:t>2022.</a:t>
            </a:r>
            <a:endParaRPr lang="zh-TW" altLang="en-US" sz="1200" dirty="0"/>
          </a:p>
        </p:txBody>
      </p:sp>
      <p:sp>
        <p:nvSpPr>
          <p:cNvPr id="7" name="內容版面配置區 4">
            <a:extLst>
              <a:ext uri="{FF2B5EF4-FFF2-40B4-BE49-F238E27FC236}">
                <a16:creationId xmlns:a16="http://schemas.microsoft.com/office/drawing/2014/main" id="{20C50410-2A66-43B3-ADBF-917B82DB95F2}"/>
              </a:ext>
            </a:extLst>
          </p:cNvPr>
          <p:cNvSpPr txBox="1">
            <a:spLocks/>
          </p:cNvSpPr>
          <p:nvPr/>
        </p:nvSpPr>
        <p:spPr>
          <a:xfrm>
            <a:off x="838200" y="3429000"/>
            <a:ext cx="10515600" cy="222391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TW" altLang="en-US" sz="2400" b="1" dirty="0">
                <a:latin typeface="標楷體" panose="03000509000000000000" pitchFamily="65" charset="-120"/>
                <a:ea typeface="標楷體" panose="03000509000000000000" pitchFamily="65" charset="-120"/>
              </a:rPr>
              <a:t>節能減碳潛力</a:t>
            </a: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1" dirty="0" err="1">
                <a:latin typeface="Times New Roman" panose="02020603050405020304" pitchFamily="18" charset="0"/>
                <a:ea typeface="標楷體" panose="03000509000000000000" pitchFamily="65" charset="-120"/>
                <a:cs typeface="Times New Roman" panose="02020603050405020304" pitchFamily="18" charset="0"/>
              </a:rPr>
              <a:t>Hasanbeigi</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 &amp; Zuberi</a:t>
            </a: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dirty="0">
              <a:latin typeface="Times New Roman" panose="02020603050405020304" pitchFamily="18" charset="0"/>
              <a:ea typeface="標楷體" panose="03000509000000000000" pitchFamily="65" charset="-120"/>
              <a:cs typeface="Times New Roman" panose="02020603050405020304" pitchFamily="18" charset="0"/>
            </a:endParaRPr>
          </a:p>
          <a:p>
            <a:pPr lvl="1">
              <a:lnSpc>
                <a:spcPct val="150000"/>
              </a:lnSpc>
            </a:pPr>
            <a:r>
              <a:rPr lang="en-US" altLang="zh-TW" sz="1800" dirty="0">
                <a:latin typeface="標楷體" panose="03000509000000000000" pitchFamily="65" charset="-120"/>
                <a:ea typeface="標楷體" panose="03000509000000000000" pitchFamily="65" charset="-120"/>
              </a:rPr>
              <a:t>2050</a:t>
            </a:r>
            <a:r>
              <a:rPr lang="zh-TW" altLang="en-US" sz="1800" dirty="0">
                <a:latin typeface="標楷體" panose="03000509000000000000" pitchFamily="65" charset="-120"/>
                <a:ea typeface="標楷體" panose="03000509000000000000" pitchFamily="65" charset="-120"/>
              </a:rPr>
              <a:t>年亞洲主要出口國電鍋爐部署</a:t>
            </a:r>
            <a:endParaRPr lang="en-US" altLang="zh-TW" sz="1800" dirty="0">
              <a:latin typeface="標楷體" panose="03000509000000000000" pitchFamily="65" charset="-120"/>
              <a:ea typeface="標楷體" panose="03000509000000000000" pitchFamily="65" charset="-120"/>
            </a:endParaRPr>
          </a:p>
          <a:p>
            <a:pPr lvl="2">
              <a:lnSpc>
                <a:spcPct val="150000"/>
              </a:lnSpc>
            </a:pPr>
            <a:r>
              <a:rPr lang="zh-TW" altLang="en-US" sz="1400" dirty="0">
                <a:latin typeface="標楷體" panose="03000509000000000000" pitchFamily="65" charset="-120"/>
                <a:ea typeface="標楷體" panose="03000509000000000000" pitchFamily="65" charset="-120"/>
              </a:rPr>
              <a:t>中國減少蒸汽製造能耗約</a:t>
            </a:r>
            <a:r>
              <a:rPr lang="en-US" altLang="zh-TW" sz="1400" dirty="0">
                <a:latin typeface="標楷體" panose="03000509000000000000" pitchFamily="65" charset="-120"/>
                <a:ea typeface="標楷體" panose="03000509000000000000" pitchFamily="65" charset="-120"/>
              </a:rPr>
              <a:t>84</a:t>
            </a:r>
            <a:r>
              <a:rPr lang="zh-TW" altLang="en-US" sz="1400" dirty="0">
                <a:latin typeface="標楷體" panose="03000509000000000000" pitchFamily="65" charset="-120"/>
                <a:ea typeface="標楷體" panose="03000509000000000000" pitchFamily="65" charset="-120"/>
              </a:rPr>
              <a:t>拍焦耳（</a:t>
            </a:r>
            <a:r>
              <a:rPr lang="en-US" altLang="zh-TW" sz="1400" dirty="0">
                <a:latin typeface="標楷體" panose="03000509000000000000" pitchFamily="65" charset="-120"/>
                <a:ea typeface="標楷體" panose="03000509000000000000" pitchFamily="65" charset="-120"/>
              </a:rPr>
              <a:t>PJ</a:t>
            </a:r>
            <a:r>
              <a:rPr lang="zh-TW" altLang="en-US" sz="1400" dirty="0">
                <a:latin typeface="標楷體" panose="03000509000000000000" pitchFamily="65" charset="-120"/>
                <a:ea typeface="標楷體" panose="03000509000000000000" pitchFamily="65" charset="-120"/>
              </a:rPr>
              <a:t>）、日本減少約</a:t>
            </a:r>
            <a:r>
              <a:rPr lang="en-US" altLang="zh-TW" sz="1400" dirty="0">
                <a:latin typeface="標楷體" panose="03000509000000000000" pitchFamily="65" charset="-120"/>
                <a:ea typeface="標楷體" panose="03000509000000000000" pitchFamily="65" charset="-120"/>
              </a:rPr>
              <a:t>2.2 PJ</a:t>
            </a:r>
            <a:r>
              <a:rPr lang="zh-TW" altLang="en-US" sz="1400" dirty="0">
                <a:latin typeface="標楷體" panose="03000509000000000000" pitchFamily="65" charset="-120"/>
                <a:ea typeface="標楷體" panose="03000509000000000000" pitchFamily="65" charset="-120"/>
              </a:rPr>
              <a:t>、台灣減少約</a:t>
            </a:r>
            <a:r>
              <a:rPr lang="en-US" altLang="zh-TW" sz="1400" dirty="0">
                <a:latin typeface="標楷體" panose="03000509000000000000" pitchFamily="65" charset="-120"/>
                <a:ea typeface="標楷體" panose="03000509000000000000" pitchFamily="65" charset="-120"/>
              </a:rPr>
              <a:t>2.3 PJ</a:t>
            </a:r>
          </a:p>
          <a:p>
            <a:pPr lvl="1">
              <a:lnSpc>
                <a:spcPct val="150000"/>
              </a:lnSpc>
            </a:pPr>
            <a:r>
              <a:rPr lang="zh-TW" altLang="en-US" sz="1800" dirty="0">
                <a:latin typeface="標楷體" panose="03000509000000000000" pitchFamily="65" charset="-120"/>
                <a:ea typeface="標楷體" panose="03000509000000000000" pitchFamily="65" charset="-120"/>
              </a:rPr>
              <a:t>約占工業鍋爐總能耗</a:t>
            </a:r>
            <a:r>
              <a:rPr lang="en-US" altLang="zh-TW" sz="1800" dirty="0">
                <a:latin typeface="標楷體" panose="03000509000000000000" pitchFamily="65" charset="-120"/>
                <a:ea typeface="標楷體" panose="03000509000000000000" pitchFamily="65" charset="-120"/>
              </a:rPr>
              <a:t>19%</a:t>
            </a:r>
          </a:p>
          <a:p>
            <a:pPr lvl="1">
              <a:lnSpc>
                <a:spcPct val="150000"/>
              </a:lnSpc>
            </a:pPr>
            <a:r>
              <a:rPr lang="zh-TW" altLang="en-US" sz="1800" dirty="0">
                <a:latin typeface="標楷體" panose="03000509000000000000" pitchFamily="65" charset="-120"/>
                <a:ea typeface="標楷體" panose="03000509000000000000" pitchFamily="65" charset="-120"/>
              </a:rPr>
              <a:t>投資回收期約</a:t>
            </a:r>
            <a:r>
              <a:rPr lang="en-US" altLang="zh-TW" sz="1800" dirty="0">
                <a:latin typeface="標楷體" panose="03000509000000000000" pitchFamily="65" charset="-120"/>
                <a:ea typeface="標楷體" panose="03000509000000000000" pitchFamily="65" charset="-120"/>
              </a:rPr>
              <a:t>5</a:t>
            </a:r>
            <a:r>
              <a:rPr lang="zh-TW" altLang="en-US" sz="1800" dirty="0">
                <a:latin typeface="標楷體" panose="03000509000000000000" pitchFamily="65" charset="-120"/>
                <a:ea typeface="標楷體" panose="03000509000000000000" pitchFamily="65" charset="-120"/>
              </a:rPr>
              <a:t>至</a:t>
            </a:r>
            <a:r>
              <a:rPr lang="en-US" altLang="zh-TW" sz="1800" dirty="0">
                <a:latin typeface="標楷體" panose="03000509000000000000" pitchFamily="65" charset="-120"/>
                <a:ea typeface="標楷體" panose="03000509000000000000" pitchFamily="65" charset="-120"/>
              </a:rPr>
              <a:t>8</a:t>
            </a:r>
            <a:r>
              <a:rPr lang="zh-TW" altLang="en-US" sz="1800" dirty="0">
                <a:latin typeface="標楷體" panose="03000509000000000000" pitchFamily="65" charset="-120"/>
                <a:ea typeface="標楷體" panose="03000509000000000000" pitchFamily="65" charset="-120"/>
              </a:rPr>
              <a:t>年</a:t>
            </a:r>
            <a:endParaRPr lang="en-US" altLang="zh-TW" sz="1800" dirty="0">
              <a:latin typeface="標楷體" panose="03000509000000000000" pitchFamily="65" charset="-120"/>
              <a:ea typeface="標楷體" panose="03000509000000000000" pitchFamily="65" charset="-120"/>
            </a:endParaRPr>
          </a:p>
          <a:p>
            <a:pPr lvl="1">
              <a:lnSpc>
                <a:spcPct val="150000"/>
              </a:lnSpc>
            </a:pPr>
            <a:r>
              <a:rPr lang="zh-TW" altLang="en-US" sz="1800" dirty="0">
                <a:latin typeface="標楷體" panose="03000509000000000000" pitchFamily="65" charset="-120"/>
                <a:ea typeface="標楷體" panose="03000509000000000000" pitchFamily="65" charset="-120"/>
              </a:rPr>
              <a:t>再生能源比例提升，總擁有成本持續下降</a:t>
            </a:r>
            <a:endParaRPr lang="en-US" altLang="zh-TW" sz="1800" dirty="0">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44491991-00E5-D6FA-2FF6-2679F0DB069C}"/>
              </a:ext>
            </a:extLst>
          </p:cNvPr>
          <p:cNvSpPr>
            <a:spLocks noGrp="1"/>
          </p:cNvSpPr>
          <p:nvPr>
            <p:ph type="sldNum" sz="quarter" idx="12"/>
          </p:nvPr>
        </p:nvSpPr>
        <p:spPr/>
        <p:txBody>
          <a:bodyPr/>
          <a:lstStyle/>
          <a:p>
            <a:fld id="{C6FEE364-E43C-45E5-A8B6-46B2F1CD9D34}" type="slidenum">
              <a:rPr lang="zh-TW" altLang="en-US" smtClean="0"/>
              <a:t>10</a:t>
            </a:fld>
            <a:endParaRPr lang="zh-TW" altLang="en-US"/>
          </a:p>
        </p:txBody>
      </p:sp>
    </p:spTree>
    <p:extLst>
      <p:ext uri="{BB962C8B-B14F-4D97-AF65-F5344CB8AC3E}">
        <p14:creationId xmlns:p14="http://schemas.microsoft.com/office/powerpoint/2010/main" val="18535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fontScale="90000"/>
          </a:bodyPr>
          <a:lstStyle/>
          <a:p>
            <a:r>
              <a:rPr lang="zh-TW" altLang="en-US" sz="4400" b="1" dirty="0">
                <a:latin typeface="標楷體" panose="03000509000000000000" pitchFamily="65" charset="-120"/>
                <a:ea typeface="標楷體" panose="03000509000000000000" pitchFamily="65" charset="-120"/>
                <a:cs typeface="Times New Roman" panose="02020603050405020304" pitchFamily="18" charset="0"/>
              </a:rPr>
              <a:t>熱泵輔助蒸餾</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4000" b="1" dirty="0">
                <a:latin typeface="Times New Roman" panose="02020603050405020304" pitchFamily="18" charset="0"/>
                <a:ea typeface="標楷體" panose="03000509000000000000" pitchFamily="65" charset="-120"/>
                <a:cs typeface="Times New Roman" panose="02020603050405020304" pitchFamily="18" charset="0"/>
              </a:rPr>
              <a:t>Heat Pump Assisted </a:t>
            </a:r>
            <a:r>
              <a:rPr lang="en-US" altLang="zh-TW" sz="4000" b="1" dirty="0" err="1">
                <a:latin typeface="Times New Roman" panose="02020603050405020304" pitchFamily="18" charset="0"/>
                <a:ea typeface="標楷體" panose="03000509000000000000" pitchFamily="65" charset="-120"/>
                <a:cs typeface="Times New Roman" panose="02020603050405020304" pitchFamily="18" charset="0"/>
              </a:rPr>
              <a:t>Distillation,HPAD</a:t>
            </a:r>
            <a:r>
              <a:rPr lang="zh-TW" altLang="en-US" sz="4000" b="1"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5" name="內容版面配置區 4">
            <a:extLst>
              <a:ext uri="{FF2B5EF4-FFF2-40B4-BE49-F238E27FC236}">
                <a16:creationId xmlns:a16="http://schemas.microsoft.com/office/drawing/2014/main" id="{EAA85882-C44A-4A2E-9799-C08E1EAE1C14}"/>
              </a:ext>
            </a:extLst>
          </p:cNvPr>
          <p:cNvSpPr>
            <a:spLocks noGrp="1"/>
          </p:cNvSpPr>
          <p:nvPr>
            <p:ph idx="1"/>
          </p:nvPr>
        </p:nvSpPr>
        <p:spPr>
          <a:xfrm>
            <a:off x="945078" y="1052214"/>
            <a:ext cx="10515600" cy="1643268"/>
          </a:xfrm>
        </p:spPr>
        <p:txBody>
          <a:bodyPr>
            <a:normAutofit/>
          </a:bodyPr>
          <a:lstStyle/>
          <a:p>
            <a:pPr marL="0" indent="0">
              <a:buNone/>
            </a:pPr>
            <a:r>
              <a:rPr lang="en-US" altLang="zh-TW" sz="2000" dirty="0">
                <a:latin typeface="標楷體" panose="03000509000000000000" pitchFamily="65" charset="-120"/>
                <a:ea typeface="標楷體" panose="03000509000000000000" pitchFamily="65" charset="-120"/>
              </a:rPr>
              <a:t>1.</a:t>
            </a:r>
            <a:r>
              <a:rPr lang="zh-TW" altLang="en-US" sz="2000" dirty="0">
                <a:highlight>
                  <a:srgbClr val="FFFF00"/>
                </a:highlight>
                <a:latin typeface="標楷體" panose="03000509000000000000" pitchFamily="65" charset="-120"/>
                <a:ea typeface="標楷體" panose="03000509000000000000" pitchFamily="65" charset="-120"/>
              </a:rPr>
              <a:t>直接蒸汽壓縮系統</a:t>
            </a:r>
            <a:r>
              <a:rPr lang="zh-TW" altLang="en-US" sz="2000" dirty="0">
                <a:highlight>
                  <a:srgbClr val="FFFF00"/>
                </a:highligh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highlight>
                  <a:srgbClr val="FFFF00"/>
                </a:highlight>
                <a:latin typeface="Times New Roman" panose="02020603050405020304" pitchFamily="18" charset="0"/>
                <a:ea typeface="標楷體" panose="03000509000000000000" pitchFamily="65" charset="-120"/>
                <a:cs typeface="Times New Roman" panose="02020603050405020304" pitchFamily="18" charset="0"/>
              </a:rPr>
              <a:t>DVR</a:t>
            </a:r>
            <a:r>
              <a:rPr lang="zh-TW" altLang="en-US" sz="2000" dirty="0">
                <a:highlight>
                  <a:srgbClr val="FFFF00"/>
                </a:highligh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highlight>
                  <a:srgbClr val="FFFF00"/>
                </a:highlight>
                <a:latin typeface="Times New Roman" panose="02020603050405020304" pitchFamily="18" charset="0"/>
                <a:ea typeface="標楷體" panose="03000509000000000000" pitchFamily="65" charset="-120"/>
                <a:cs typeface="Times New Roman" panose="02020603050405020304" pitchFamily="18" charset="0"/>
              </a:rPr>
              <a:t>:</a:t>
            </a:r>
          </a:p>
          <a:p>
            <a:pPr lvl="1"/>
            <a:r>
              <a:rPr lang="zh-TW" altLang="en-US" sz="1800" dirty="0">
                <a:latin typeface="標楷體" panose="03000509000000000000" pitchFamily="65" charset="-120"/>
                <a:ea typeface="標楷體" panose="03000509000000000000" pitchFamily="65" charset="-120"/>
              </a:rPr>
              <a:t>壓縮塔頂蒸汽回送再沸器</a:t>
            </a:r>
            <a:endParaRPr lang="en-US" altLang="zh-TW" sz="1800" dirty="0">
              <a:latin typeface="標楷體" panose="03000509000000000000" pitchFamily="65" charset="-120"/>
              <a:ea typeface="標楷體" panose="03000509000000000000" pitchFamily="65" charset="-120"/>
            </a:endParaRPr>
          </a:p>
          <a:p>
            <a:pPr lvl="1"/>
            <a:r>
              <a:rPr lang="zh-TW" altLang="en-US" sz="1800" dirty="0">
                <a:latin typeface="標楷體" panose="03000509000000000000" pitchFamily="65" charset="-120"/>
                <a:ea typeface="標楷體" panose="03000509000000000000" pitchFamily="65" charset="-120"/>
              </a:rPr>
              <a:t>完全取代傳統蒸汽加熱</a:t>
            </a:r>
            <a:endParaRPr lang="en-US" altLang="zh-TW" sz="1800" dirty="0">
              <a:latin typeface="標楷體" panose="03000509000000000000" pitchFamily="65" charset="-120"/>
              <a:ea typeface="標楷體" panose="03000509000000000000" pitchFamily="65" charset="-120"/>
            </a:endParaRPr>
          </a:p>
          <a:p>
            <a:pPr lvl="1"/>
            <a:r>
              <a:rPr lang="zh-TW" altLang="en-US" sz="1800" dirty="0">
                <a:latin typeface="標楷體" panose="03000509000000000000" pitchFamily="65" charset="-120"/>
                <a:ea typeface="標楷體" panose="03000509000000000000" pitchFamily="65" charset="-120"/>
              </a:rPr>
              <a:t>低溫驅動力下顯著降低蒸汽需求與能耗</a:t>
            </a:r>
            <a:endParaRPr lang="en-US" altLang="zh-TW" sz="1800" dirty="0">
              <a:latin typeface="標楷體" panose="03000509000000000000" pitchFamily="65" charset="-120"/>
              <a:ea typeface="標楷體" panose="03000509000000000000" pitchFamily="65" charset="-120"/>
            </a:endParaRPr>
          </a:p>
          <a:p>
            <a:pPr lvl="1"/>
            <a:r>
              <a:rPr lang="zh-TW" altLang="en-US" sz="1800" dirty="0">
                <a:latin typeface="標楷體" panose="03000509000000000000" pitchFamily="65" charset="-120"/>
                <a:ea typeface="標楷體" panose="03000509000000000000" pitchFamily="65" charset="-120"/>
              </a:rPr>
              <a:t>實現有效內部熱整合與節能</a:t>
            </a:r>
            <a:endParaRPr lang="en-US" altLang="zh-TW"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內容版面配置區 4">
            <a:extLst>
              <a:ext uri="{FF2B5EF4-FFF2-40B4-BE49-F238E27FC236}">
                <a16:creationId xmlns:a16="http://schemas.microsoft.com/office/drawing/2014/main" id="{5E91BCBC-4E6D-4FDD-971B-96C2F1EA2D32}"/>
              </a:ext>
            </a:extLst>
          </p:cNvPr>
          <p:cNvSpPr txBox="1">
            <a:spLocks/>
          </p:cNvSpPr>
          <p:nvPr/>
        </p:nvSpPr>
        <p:spPr>
          <a:xfrm>
            <a:off x="945078" y="2649079"/>
            <a:ext cx="10515600" cy="1643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sz="2000" dirty="0">
                <a:latin typeface="標楷體" panose="03000509000000000000" pitchFamily="65" charset="-120"/>
                <a:ea typeface="標楷體" panose="03000509000000000000" pitchFamily="65" charset="-120"/>
              </a:rPr>
              <a:t>2.</a:t>
            </a:r>
            <a:r>
              <a:rPr lang="zh-TW" altLang="en-US" sz="2000" dirty="0">
                <a:highlight>
                  <a:srgbClr val="FFFF00"/>
                </a:highlight>
                <a:latin typeface="標楷體" panose="03000509000000000000" pitchFamily="65" charset="-120"/>
                <a:ea typeface="標楷體" panose="03000509000000000000" pitchFamily="65" charset="-120"/>
              </a:rPr>
              <a:t>塔底閃蒸輔助系統</a:t>
            </a:r>
            <a:r>
              <a:rPr lang="zh-TW" altLang="en-US" sz="2000" dirty="0">
                <a:highlight>
                  <a:srgbClr val="FFFF00"/>
                </a:highligh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highlight>
                  <a:srgbClr val="FFFF00"/>
                </a:highlight>
                <a:latin typeface="Times New Roman" panose="02020603050405020304" pitchFamily="18" charset="0"/>
                <a:ea typeface="標楷體" panose="03000509000000000000" pitchFamily="65" charset="-120"/>
                <a:cs typeface="Times New Roman" panose="02020603050405020304" pitchFamily="18" charset="0"/>
              </a:rPr>
              <a:t>Bottom-Flash-Assisted</a:t>
            </a:r>
            <a:r>
              <a:rPr lang="zh-TW" altLang="en-US" sz="2000" dirty="0">
                <a:highlight>
                  <a:srgbClr val="FFFF00"/>
                </a:highligh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highlight>
                  <a:srgbClr val="FFFF00"/>
                </a:highlight>
                <a:latin typeface="Times New Roman" panose="02020603050405020304" pitchFamily="18" charset="0"/>
                <a:ea typeface="標楷體" panose="03000509000000000000" pitchFamily="65" charset="-120"/>
                <a:cs typeface="Times New Roman" panose="02020603050405020304" pitchFamily="18" charset="0"/>
              </a:rPr>
              <a:t>:</a:t>
            </a:r>
          </a:p>
          <a:p>
            <a:pPr lvl="1"/>
            <a:r>
              <a:rPr lang="zh-TW" altLang="en-US" sz="1800" dirty="0">
                <a:latin typeface="標楷體" panose="03000509000000000000" pitchFamily="65" charset="-120"/>
                <a:ea typeface="標楷體" panose="03000509000000000000" pitchFamily="65" charset="-120"/>
              </a:rPr>
              <a:t>塔底產生低壓蒸汽，壓縮後回收至再沸器</a:t>
            </a:r>
            <a:endParaRPr lang="en-US" altLang="zh-TW" sz="1800" dirty="0">
              <a:latin typeface="標楷體" panose="03000509000000000000" pitchFamily="65" charset="-120"/>
              <a:ea typeface="標楷體" panose="03000509000000000000" pitchFamily="65" charset="-120"/>
            </a:endParaRPr>
          </a:p>
          <a:p>
            <a:pPr lvl="1"/>
            <a:r>
              <a:rPr lang="zh-TW" altLang="en-US" sz="1800" dirty="0">
                <a:latin typeface="標楷體" panose="03000509000000000000" pitchFamily="65" charset="-120"/>
                <a:ea typeface="標楷體" panose="03000509000000000000" pitchFamily="65" charset="-120"/>
              </a:rPr>
              <a:t>提升熱力效率</a:t>
            </a:r>
            <a:endParaRPr lang="en-US" altLang="zh-TW" sz="1800" dirty="0">
              <a:latin typeface="標楷體" panose="03000509000000000000" pitchFamily="65" charset="-120"/>
              <a:ea typeface="標楷體" panose="03000509000000000000" pitchFamily="65" charset="-120"/>
            </a:endParaRPr>
          </a:p>
          <a:p>
            <a:pPr lvl="1"/>
            <a:r>
              <a:rPr lang="zh-TW" altLang="en-US" sz="1800" dirty="0">
                <a:latin typeface="標楷體" panose="03000509000000000000" pitchFamily="65" charset="-120"/>
                <a:ea typeface="標楷體" panose="03000509000000000000" pitchFamily="65" charset="-120"/>
              </a:rPr>
              <a:t>大幅降低二氧化碳排放</a:t>
            </a:r>
            <a:endParaRPr lang="en-US" altLang="zh-TW" sz="1800" dirty="0">
              <a:latin typeface="標楷體" panose="03000509000000000000" pitchFamily="65" charset="-120"/>
              <a:ea typeface="標楷體" panose="03000509000000000000" pitchFamily="65" charset="-120"/>
            </a:endParaRPr>
          </a:p>
          <a:p>
            <a:pPr lvl="1"/>
            <a:r>
              <a:rPr lang="en-US" altLang="zh-TW" sz="1800" dirty="0">
                <a:latin typeface="標楷體" panose="03000509000000000000" pitchFamily="65" charset="-120"/>
                <a:ea typeface="標楷體" panose="03000509000000000000" pitchFamily="65" charset="-120"/>
              </a:rPr>
              <a:t>Fan</a:t>
            </a:r>
            <a:r>
              <a:rPr lang="zh-TW" altLang="en-US" sz="1800" dirty="0">
                <a:latin typeface="標楷體" panose="03000509000000000000" pitchFamily="65" charset="-120"/>
                <a:ea typeface="標楷體" panose="03000509000000000000" pitchFamily="65" charset="-120"/>
              </a:rPr>
              <a:t>等人結合底部閃蒸熱泵之萃取蒸餾流程，優異熱回收能力</a:t>
            </a:r>
            <a:endParaRPr lang="en-US" altLang="zh-TW" sz="1800" dirty="0">
              <a:latin typeface="標楷體" panose="03000509000000000000" pitchFamily="65" charset="-120"/>
              <a:ea typeface="標楷體" panose="03000509000000000000" pitchFamily="65" charset="-120"/>
            </a:endParaRPr>
          </a:p>
        </p:txBody>
      </p:sp>
      <p:sp>
        <p:nvSpPr>
          <p:cNvPr id="7" name="內容版面配置區 4">
            <a:extLst>
              <a:ext uri="{FF2B5EF4-FFF2-40B4-BE49-F238E27FC236}">
                <a16:creationId xmlns:a16="http://schemas.microsoft.com/office/drawing/2014/main" id="{7BCC5296-DFEC-483F-8780-FB352E3467AE}"/>
              </a:ext>
            </a:extLst>
          </p:cNvPr>
          <p:cNvSpPr txBox="1">
            <a:spLocks/>
          </p:cNvSpPr>
          <p:nvPr/>
        </p:nvSpPr>
        <p:spPr>
          <a:xfrm>
            <a:off x="945078" y="4287656"/>
            <a:ext cx="10515600" cy="1643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sz="2000" dirty="0">
                <a:latin typeface="標楷體" panose="03000509000000000000" pitchFamily="65" charset="-120"/>
                <a:ea typeface="標楷體" panose="03000509000000000000" pitchFamily="65" charset="-120"/>
              </a:rPr>
              <a:t>3.</a:t>
            </a:r>
            <a:r>
              <a:rPr lang="zh-TW" altLang="en-US" sz="2000" dirty="0">
                <a:highlight>
                  <a:srgbClr val="FFFF00"/>
                </a:highlight>
                <a:latin typeface="標楷體" panose="03000509000000000000" pitchFamily="65" charset="-120"/>
                <a:ea typeface="標楷體" panose="03000509000000000000" pitchFamily="65" charset="-120"/>
              </a:rPr>
              <a:t>閉環熱泵系統</a:t>
            </a:r>
            <a:r>
              <a:rPr lang="en-US" altLang="zh-TW" sz="2000" dirty="0">
                <a:highlight>
                  <a:srgbClr val="FFFF00"/>
                </a:highlight>
                <a:latin typeface="標楷體" panose="03000509000000000000" pitchFamily="65" charset="-120"/>
                <a:ea typeface="標楷體" panose="03000509000000000000" pitchFamily="65" charset="-120"/>
              </a:rPr>
              <a:t>:</a:t>
            </a:r>
          </a:p>
          <a:p>
            <a:pPr lvl="1"/>
            <a:r>
              <a:rPr lang="zh-TW" altLang="en-US" sz="1800" dirty="0">
                <a:latin typeface="標楷體" panose="03000509000000000000" pitchFamily="65" charset="-120"/>
                <a:ea typeface="標楷體" panose="03000509000000000000" pitchFamily="65" charset="-120"/>
              </a:rPr>
              <a:t>循環使用</a:t>
            </a:r>
            <a:r>
              <a:rPr lang="en-US" altLang="zh-TW" sz="1800" dirty="0">
                <a:latin typeface="標楷體" panose="03000509000000000000" pitchFamily="65" charset="-120"/>
                <a:ea typeface="標楷體" panose="03000509000000000000" pitchFamily="65" charset="-120"/>
              </a:rPr>
              <a:t>R134a</a:t>
            </a:r>
            <a:r>
              <a:rPr lang="zh-TW" altLang="en-US" sz="1800" dirty="0">
                <a:latin typeface="標楷體" panose="03000509000000000000" pitchFamily="65" charset="-120"/>
                <a:ea typeface="標楷體" panose="03000509000000000000" pitchFamily="65" charset="-120"/>
              </a:rPr>
              <a:t>或</a:t>
            </a:r>
            <a:r>
              <a:rPr lang="en-US" altLang="zh-TW" sz="1800" dirty="0">
                <a:latin typeface="標楷體" panose="03000509000000000000" pitchFamily="65" charset="-120"/>
                <a:ea typeface="標楷體" panose="03000509000000000000" pitchFamily="65" charset="-120"/>
              </a:rPr>
              <a:t>R245fa</a:t>
            </a:r>
            <a:r>
              <a:rPr lang="zh-TW" altLang="en-US" sz="1800" dirty="0">
                <a:latin typeface="標楷體" panose="03000509000000000000" pitchFamily="65" charset="-120"/>
                <a:ea typeface="標楷體" panose="03000509000000000000" pitchFamily="65" charset="-120"/>
              </a:rPr>
              <a:t>等工作流體</a:t>
            </a:r>
            <a:endParaRPr lang="en-US" altLang="zh-TW" sz="1800" dirty="0">
              <a:latin typeface="標楷體" panose="03000509000000000000" pitchFamily="65" charset="-120"/>
              <a:ea typeface="標楷體" panose="03000509000000000000" pitchFamily="65" charset="-120"/>
            </a:endParaRPr>
          </a:p>
          <a:p>
            <a:pPr lvl="1"/>
            <a:r>
              <a:rPr lang="zh-TW" altLang="en-US" sz="1800" dirty="0">
                <a:latin typeface="標楷體" panose="03000509000000000000" pitchFamily="65" charset="-120"/>
                <a:ea typeface="標楷體" panose="03000509000000000000" pitchFamily="65" charset="-120"/>
              </a:rPr>
              <a:t>壓縮冷凝器低品位潛熱，供應再沸器</a:t>
            </a:r>
            <a:endParaRPr lang="en-US" altLang="zh-TW" sz="1800" dirty="0">
              <a:latin typeface="標楷體" panose="03000509000000000000" pitchFamily="65" charset="-120"/>
              <a:ea typeface="標楷體" panose="03000509000000000000" pitchFamily="65" charset="-120"/>
            </a:endParaRPr>
          </a:p>
          <a:p>
            <a:pPr lvl="1"/>
            <a:r>
              <a:rPr lang="zh-TW" altLang="en-US" sz="1800" dirty="0">
                <a:latin typeface="標楷體" panose="03000509000000000000" pitchFamily="65" charset="-120"/>
                <a:ea typeface="標楷體" panose="03000509000000000000" pitchFamily="65" charset="-120"/>
              </a:rPr>
              <a:t>減少外部蒸汽依賴</a:t>
            </a:r>
            <a:endParaRPr lang="en-US" altLang="zh-TW" sz="1800" dirty="0">
              <a:latin typeface="標楷體" panose="03000509000000000000" pitchFamily="65" charset="-120"/>
              <a:ea typeface="標楷體" panose="03000509000000000000" pitchFamily="65" charset="-120"/>
            </a:endParaRPr>
          </a:p>
          <a:p>
            <a:pPr lvl="1"/>
            <a:r>
              <a:rPr lang="zh-TW" altLang="en-US" sz="1800" dirty="0">
                <a:latin typeface="標楷體" panose="03000509000000000000" pitchFamily="65" charset="-120"/>
                <a:ea typeface="標楷體" panose="03000509000000000000" pitchFamily="65" charset="-120"/>
              </a:rPr>
              <a:t>提升能效與操作穩定性</a:t>
            </a:r>
            <a:endParaRPr lang="en-US" altLang="zh-TW" sz="1800" dirty="0">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C6C7EE14-45F2-FBB1-7255-CE26833EAC0D}"/>
              </a:ext>
            </a:extLst>
          </p:cNvPr>
          <p:cNvSpPr>
            <a:spLocks noGrp="1"/>
          </p:cNvSpPr>
          <p:nvPr>
            <p:ph type="sldNum" sz="quarter" idx="12"/>
          </p:nvPr>
        </p:nvSpPr>
        <p:spPr/>
        <p:txBody>
          <a:bodyPr/>
          <a:lstStyle/>
          <a:p>
            <a:fld id="{C6FEE364-E43C-45E5-A8B6-46B2F1CD9D34}" type="slidenum">
              <a:rPr lang="zh-TW" altLang="en-US" smtClean="0"/>
              <a:t>11</a:t>
            </a:fld>
            <a:endParaRPr lang="zh-TW" altLang="en-US"/>
          </a:p>
        </p:txBody>
      </p:sp>
    </p:spTree>
    <p:extLst>
      <p:ext uri="{BB962C8B-B14F-4D97-AF65-F5344CB8AC3E}">
        <p14:creationId xmlns:p14="http://schemas.microsoft.com/office/powerpoint/2010/main" val="1576196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標楷體" panose="03000509000000000000" pitchFamily="65" charset="-120"/>
                <a:ea typeface="標楷體" panose="03000509000000000000" pitchFamily="65" charset="-120"/>
                <a:cs typeface="Times New Roman" panose="02020603050405020304" pitchFamily="18" charset="0"/>
              </a:rPr>
              <a:t>熱泵系統分類</a:t>
            </a:r>
            <a:endParaRPr lang="zh-TW" altLang="en-US"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5" name="內容版面配置區 4">
            <a:extLst>
              <a:ext uri="{FF2B5EF4-FFF2-40B4-BE49-F238E27FC236}">
                <a16:creationId xmlns:a16="http://schemas.microsoft.com/office/drawing/2014/main" id="{EAA85882-C44A-4A2E-9799-C08E1EAE1C14}"/>
              </a:ext>
            </a:extLst>
          </p:cNvPr>
          <p:cNvSpPr>
            <a:spLocks noGrp="1"/>
          </p:cNvSpPr>
          <p:nvPr>
            <p:ph idx="1"/>
          </p:nvPr>
        </p:nvSpPr>
        <p:spPr>
          <a:xfrm>
            <a:off x="945078" y="1056905"/>
            <a:ext cx="10515600" cy="1394103"/>
          </a:xfrm>
        </p:spPr>
        <p:txBody>
          <a:bodyPr>
            <a:normAutofit/>
          </a:bodyPr>
          <a:lstStyle/>
          <a:p>
            <a:pPr marL="0" indent="0">
              <a:buNone/>
            </a:pPr>
            <a:r>
              <a:rPr lang="zh-TW" altLang="en-US" sz="2400" dirty="0">
                <a:highlight>
                  <a:srgbClr val="FFFF00"/>
                </a:highlight>
                <a:latin typeface="標楷體" panose="03000509000000000000" pitchFamily="65" charset="-120"/>
                <a:ea typeface="標楷體" panose="03000509000000000000" pitchFamily="65" charset="-120"/>
              </a:rPr>
              <a:t>熱泵功率估算挑戰</a:t>
            </a:r>
            <a:endParaRPr lang="en-US" altLang="zh-TW" sz="2400" dirty="0">
              <a:highlight>
                <a:srgbClr val="FFFF00"/>
              </a:highlight>
              <a:latin typeface="標楷體" panose="03000509000000000000" pitchFamily="65" charset="-120"/>
              <a:ea typeface="標楷體" panose="03000509000000000000" pitchFamily="65" charset="-120"/>
            </a:endParaRPr>
          </a:p>
          <a:p>
            <a:pPr lvl="1"/>
            <a:r>
              <a:rPr lang="zh-TW" altLang="en-US" sz="1800" dirty="0">
                <a:latin typeface="標楷體" panose="03000509000000000000" pitchFamily="65" charset="-120"/>
                <a:ea typeface="標楷體" panose="03000509000000000000" pitchFamily="65" charset="-120"/>
              </a:rPr>
              <a:t>傳統焓分析於多熱源、多熱槽或熱負荷與溫差不對稱條件下誤差大</a:t>
            </a:r>
            <a:endParaRPr lang="en-US" altLang="zh-TW" sz="1800" dirty="0">
              <a:latin typeface="標楷體" panose="03000509000000000000" pitchFamily="65" charset="-120"/>
              <a:ea typeface="標楷體" panose="03000509000000000000" pitchFamily="65" charset="-120"/>
            </a:endParaRPr>
          </a:p>
          <a:p>
            <a:pPr lvl="1"/>
            <a:r>
              <a:rPr lang="en-US" altLang="zh-TW" sz="1800" dirty="0">
                <a:latin typeface="標楷體" panose="03000509000000000000" pitchFamily="65" charset="-120"/>
                <a:ea typeface="標楷體" panose="03000509000000000000" pitchFamily="65" charset="-120"/>
              </a:rPr>
              <a:t>Nogaja</a:t>
            </a:r>
            <a:r>
              <a:rPr lang="zh-TW" altLang="en-US" sz="1800" dirty="0">
                <a:latin typeface="標楷體" panose="03000509000000000000" pitchFamily="65" charset="-120"/>
                <a:ea typeface="標楷體" panose="03000509000000000000" pitchFamily="65" charset="-120"/>
              </a:rPr>
              <a:t>等人提出基於卡諾循環的最小熱泵功耗模型（</a:t>
            </a:r>
            <a:r>
              <a:rPr lang="en-US" altLang="zh-TW" sz="1800" dirty="0">
                <a:latin typeface="標楷體" panose="03000509000000000000" pitchFamily="65" charset="-120"/>
                <a:ea typeface="標楷體" panose="03000509000000000000" pitchFamily="65" charset="-120"/>
              </a:rPr>
              <a:t>MHPWM</a:t>
            </a:r>
            <a:r>
              <a:rPr lang="zh-TW" altLang="en-US" sz="1800" dirty="0">
                <a:latin typeface="標楷體" panose="03000509000000000000" pitchFamily="65" charset="-120"/>
                <a:ea typeface="標楷體" panose="03000509000000000000" pitchFamily="65" charset="-120"/>
              </a:rPr>
              <a:t>）</a:t>
            </a:r>
            <a:endParaRPr lang="en-US" altLang="zh-TW" sz="1800" dirty="0">
              <a:latin typeface="標楷體" panose="03000509000000000000" pitchFamily="65" charset="-120"/>
              <a:ea typeface="標楷體" panose="03000509000000000000" pitchFamily="65" charset="-120"/>
            </a:endParaRPr>
          </a:p>
          <a:p>
            <a:pPr lvl="1"/>
            <a:r>
              <a:rPr lang="zh-TW" altLang="en-US" sz="1800" dirty="0">
                <a:latin typeface="標楷體" panose="03000509000000000000" pitchFamily="65" charset="-120"/>
                <a:ea typeface="標楷體" panose="03000509000000000000" pitchFamily="65" charset="-120"/>
              </a:rPr>
              <a:t>提供理論最低功耗，與實際運行條件更一致</a:t>
            </a:r>
            <a:endParaRPr lang="en-US" altLang="zh-TW"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內容版面配置區 4">
            <a:extLst>
              <a:ext uri="{FF2B5EF4-FFF2-40B4-BE49-F238E27FC236}">
                <a16:creationId xmlns:a16="http://schemas.microsoft.com/office/drawing/2014/main" id="{5E91BCBC-4E6D-4FDD-971B-96C2F1EA2D32}"/>
              </a:ext>
            </a:extLst>
          </p:cNvPr>
          <p:cNvSpPr txBox="1">
            <a:spLocks/>
          </p:cNvSpPr>
          <p:nvPr/>
        </p:nvSpPr>
        <p:spPr>
          <a:xfrm>
            <a:off x="1178051" y="2457347"/>
            <a:ext cx="10515600" cy="2979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zh-TW" altLang="en-US" sz="1800" b="1" dirty="0">
                <a:latin typeface="標楷體" panose="03000509000000000000" pitchFamily="65" charset="-120"/>
                <a:ea typeface="標楷體" panose="03000509000000000000" pitchFamily="65" charset="-120"/>
              </a:rPr>
              <a:t>熱泵系統四類分類</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a:t>
            </a:r>
          </a:p>
          <a:p>
            <a:pPr marL="800100" lvl="1" indent="-342900">
              <a:lnSpc>
                <a:spcPct val="100000"/>
              </a:lnSpc>
              <a:buFont typeface="+mj-lt"/>
              <a:buAutoNum type="arabicPeriod"/>
            </a:pPr>
            <a:r>
              <a:rPr lang="fr-FR" altLang="zh-TW" sz="1600" dirty="0">
                <a:latin typeface="Times New Roman" panose="02020603050405020304" pitchFamily="18" charset="0"/>
                <a:ea typeface="標楷體" panose="03000509000000000000" pitchFamily="65" charset="-120"/>
                <a:cs typeface="Times New Roman" panose="02020603050405020304" pitchFamily="18" charset="0"/>
              </a:rPr>
              <a:t>Above ambient distillation + sufficient source supply</a:t>
            </a:r>
          </a:p>
          <a:p>
            <a:pPr marL="800100" lvl="1" indent="-342900">
              <a:lnSpc>
                <a:spcPct val="100000"/>
              </a:lnSpc>
              <a:buFont typeface="+mj-lt"/>
              <a:buAutoNum type="arabicPeriod"/>
            </a:pPr>
            <a:r>
              <a:rPr lang="fr-FR" altLang="zh-TW" sz="1600" dirty="0">
                <a:latin typeface="Times New Roman" panose="02020603050405020304" pitchFamily="18" charset="0"/>
                <a:ea typeface="標楷體" panose="03000509000000000000" pitchFamily="65" charset="-120"/>
                <a:cs typeface="Times New Roman" panose="02020603050405020304" pitchFamily="18" charset="0"/>
              </a:rPr>
              <a:t>Above ambient distillation + insufficient source supply</a:t>
            </a:r>
          </a:p>
          <a:p>
            <a:pPr marL="800100" lvl="1" indent="-342900">
              <a:lnSpc>
                <a:spcPct val="100000"/>
              </a:lnSpc>
              <a:buFont typeface="+mj-lt"/>
              <a:buAutoNum type="arabicPeriod"/>
            </a:pPr>
            <a:r>
              <a:rPr lang="fr-FR" altLang="zh-TW" sz="1600" dirty="0">
                <a:latin typeface="Times New Roman" panose="02020603050405020304" pitchFamily="18" charset="0"/>
                <a:ea typeface="標楷體" panose="03000509000000000000" pitchFamily="65" charset="-120"/>
                <a:cs typeface="Times New Roman" panose="02020603050405020304" pitchFamily="18" charset="0"/>
              </a:rPr>
              <a:t>Sub-ambient distillation + sufficient sink demand</a:t>
            </a:r>
          </a:p>
          <a:p>
            <a:pPr marL="800100" lvl="1" indent="-342900">
              <a:lnSpc>
                <a:spcPct val="100000"/>
              </a:lnSpc>
              <a:buFont typeface="+mj-lt"/>
              <a:buAutoNum type="arabicPeriod"/>
            </a:pPr>
            <a:r>
              <a:rPr lang="fr-FR" altLang="zh-TW" sz="1600" dirty="0">
                <a:latin typeface="Times New Roman" panose="02020603050405020304" pitchFamily="18" charset="0"/>
                <a:ea typeface="標楷體" panose="03000509000000000000" pitchFamily="65" charset="-120"/>
                <a:cs typeface="Times New Roman" panose="02020603050405020304" pitchFamily="18" charset="0"/>
              </a:rPr>
              <a:t>Sub-ambient distillation + insufficient sink demand</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文字方塊 7">
            <a:extLst>
              <a:ext uri="{FF2B5EF4-FFF2-40B4-BE49-F238E27FC236}">
                <a16:creationId xmlns:a16="http://schemas.microsoft.com/office/drawing/2014/main" id="{6E4A18A7-F5D3-417A-B24E-6B08EC7D4122}"/>
              </a:ext>
            </a:extLst>
          </p:cNvPr>
          <p:cNvSpPr txBox="1"/>
          <p:nvPr/>
        </p:nvSpPr>
        <p:spPr>
          <a:xfrm>
            <a:off x="5747657" y="6041548"/>
            <a:ext cx="6329548" cy="461665"/>
          </a:xfrm>
          <a:prstGeom prst="rect">
            <a:avLst/>
          </a:prstGeom>
          <a:noFill/>
        </p:spPr>
        <p:txBody>
          <a:bodyPr wrap="square" rtlCol="0">
            <a:spAutoFit/>
          </a:bodyPr>
          <a:lstStyle/>
          <a:p>
            <a:r>
              <a:rPr lang="en-US" altLang="zh-TW" sz="1200" dirty="0"/>
              <a:t>Akash Sanjay Nogaja, Mohit </a:t>
            </a:r>
            <a:r>
              <a:rPr lang="en-US" altLang="zh-TW" sz="1200" dirty="0" err="1"/>
              <a:t>Tawarmalani</a:t>
            </a:r>
            <a:r>
              <a:rPr lang="en-US" altLang="zh-TW" sz="1200" dirty="0"/>
              <a:t>, and Rakesh Agrawal. Comparing exergy and heat</a:t>
            </a:r>
          </a:p>
          <a:p>
            <a:r>
              <a:rPr lang="en-US" altLang="zh-TW" sz="1200" dirty="0"/>
              <a:t>pump work in distillation systems. </a:t>
            </a:r>
            <a:r>
              <a:rPr lang="en-US" altLang="zh-TW" sz="1200" dirty="0" err="1"/>
              <a:t>AIChE</a:t>
            </a:r>
            <a:r>
              <a:rPr lang="en-US" altLang="zh-TW" sz="1200" dirty="0"/>
              <a:t> Journal, page e18895, 2025.</a:t>
            </a:r>
            <a:endParaRPr lang="zh-TW" altLang="en-US" sz="1200" dirty="0"/>
          </a:p>
        </p:txBody>
      </p:sp>
      <p:pic>
        <p:nvPicPr>
          <p:cNvPr id="3" name="圖片 2">
            <a:extLst>
              <a:ext uri="{FF2B5EF4-FFF2-40B4-BE49-F238E27FC236}">
                <a16:creationId xmlns:a16="http://schemas.microsoft.com/office/drawing/2014/main" id="{35821C5D-E8EA-4BF8-9FE1-4714ABC500CC}"/>
              </a:ext>
            </a:extLst>
          </p:cNvPr>
          <p:cNvPicPr>
            <a:picLocks noChangeAspect="1"/>
          </p:cNvPicPr>
          <p:nvPr/>
        </p:nvPicPr>
        <p:blipFill>
          <a:blip r:embed="rId3"/>
          <a:stretch>
            <a:fillRect/>
          </a:stretch>
        </p:blipFill>
        <p:spPr>
          <a:xfrm>
            <a:off x="7153735" y="4091418"/>
            <a:ext cx="6717633" cy="1950130"/>
          </a:xfrm>
          <a:prstGeom prst="rect">
            <a:avLst/>
          </a:prstGeom>
        </p:spPr>
      </p:pic>
      <p:pic>
        <p:nvPicPr>
          <p:cNvPr id="11" name="圖片 10">
            <a:extLst>
              <a:ext uri="{FF2B5EF4-FFF2-40B4-BE49-F238E27FC236}">
                <a16:creationId xmlns:a16="http://schemas.microsoft.com/office/drawing/2014/main" id="{86A0FBAF-DDA5-42CF-9148-B5DB422D57E0}"/>
              </a:ext>
            </a:extLst>
          </p:cNvPr>
          <p:cNvPicPr>
            <a:picLocks noChangeAspect="1"/>
          </p:cNvPicPr>
          <p:nvPr/>
        </p:nvPicPr>
        <p:blipFill rotWithShape="1">
          <a:blip r:embed="rId4"/>
          <a:srcRect r="34431"/>
          <a:stretch/>
        </p:blipFill>
        <p:spPr>
          <a:xfrm>
            <a:off x="1178051" y="4202444"/>
            <a:ext cx="5272645" cy="1605872"/>
          </a:xfrm>
          <a:prstGeom prst="rect">
            <a:avLst/>
          </a:prstGeom>
        </p:spPr>
      </p:pic>
      <p:sp>
        <p:nvSpPr>
          <p:cNvPr id="2" name="投影片編號版面配置區 1">
            <a:extLst>
              <a:ext uri="{FF2B5EF4-FFF2-40B4-BE49-F238E27FC236}">
                <a16:creationId xmlns:a16="http://schemas.microsoft.com/office/drawing/2014/main" id="{854974E5-24F1-BB74-C7C0-C7CEF8D047EC}"/>
              </a:ext>
            </a:extLst>
          </p:cNvPr>
          <p:cNvSpPr>
            <a:spLocks noGrp="1"/>
          </p:cNvSpPr>
          <p:nvPr>
            <p:ph type="sldNum" sz="quarter" idx="12"/>
          </p:nvPr>
        </p:nvSpPr>
        <p:spPr/>
        <p:txBody>
          <a:bodyPr/>
          <a:lstStyle/>
          <a:p>
            <a:fld id="{C6FEE364-E43C-45E5-A8B6-46B2F1CD9D34}" type="slidenum">
              <a:rPr lang="zh-TW" altLang="en-US" smtClean="0"/>
              <a:t>12</a:t>
            </a:fld>
            <a:endParaRPr lang="zh-TW" altLang="en-US"/>
          </a:p>
        </p:txBody>
      </p:sp>
    </p:spTree>
    <p:extLst>
      <p:ext uri="{BB962C8B-B14F-4D97-AF65-F5344CB8AC3E}">
        <p14:creationId xmlns:p14="http://schemas.microsoft.com/office/powerpoint/2010/main" val="2780866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en-US" altLang="zh-TW" sz="4400" b="1" dirty="0">
                <a:latin typeface="Times New Roman" panose="02020603050405020304" pitchFamily="18" charset="0"/>
                <a:ea typeface="標楷體" panose="03000509000000000000" pitchFamily="65" charset="-120"/>
                <a:cs typeface="Times New Roman" panose="02020603050405020304" pitchFamily="18" charset="0"/>
              </a:rPr>
              <a:t>SGHP</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內容版面配置區 4">
            <a:extLst>
              <a:ext uri="{FF2B5EF4-FFF2-40B4-BE49-F238E27FC236}">
                <a16:creationId xmlns:a16="http://schemas.microsoft.com/office/drawing/2014/main" id="{7BCC5296-DFEC-483F-8780-FB352E3467AE}"/>
              </a:ext>
            </a:extLst>
          </p:cNvPr>
          <p:cNvSpPr txBox="1">
            <a:spLocks/>
          </p:cNvSpPr>
          <p:nvPr/>
        </p:nvSpPr>
        <p:spPr>
          <a:xfrm>
            <a:off x="838200" y="4257946"/>
            <a:ext cx="10515600" cy="1890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性能應用</a:t>
            </a:r>
            <a:r>
              <a:rPr lang="en-US" altLang="zh-TW" sz="2000" dirty="0">
                <a:latin typeface="標楷體" panose="03000509000000000000" pitchFamily="65" charset="-120"/>
                <a:ea typeface="標楷體" panose="03000509000000000000" pitchFamily="65" charset="-120"/>
              </a:rPr>
              <a:t>:</a:t>
            </a:r>
          </a:p>
          <a:p>
            <a:pPr lvl="1">
              <a:lnSpc>
                <a:spcPct val="120000"/>
              </a:lnSpc>
            </a:pP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EPCON MVR</a:t>
            </a:r>
            <a:r>
              <a:rPr lang="zh-TW" altLang="en-US" sz="1800" dirty="0">
                <a:latin typeface="標楷體" panose="03000509000000000000" pitchFamily="65" charset="-120"/>
                <a:ea typeface="標楷體" panose="03000509000000000000" pitchFamily="65" charset="-120"/>
              </a:rPr>
              <a:t>系統：低中溫</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(&lt;150°C)</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COP ≈ 5.5</a:t>
            </a:r>
          </a:p>
          <a:p>
            <a:pPr lvl="1">
              <a:lnSpc>
                <a:spcPct val="120000"/>
              </a:lnSpc>
            </a:pP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Spilling</a:t>
            </a:r>
            <a:r>
              <a:rPr lang="zh-TW" altLang="en-US" sz="1800" dirty="0">
                <a:latin typeface="標楷體" panose="03000509000000000000" pitchFamily="65" charset="-120"/>
                <a:ea typeface="標楷體" panose="03000509000000000000" pitchFamily="65" charset="-120"/>
              </a:rPr>
              <a:t>蒸汽壓縮機：高溫</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250°C</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COP ≈ 3.5</a:t>
            </a:r>
          </a:p>
          <a:p>
            <a:pPr lvl="1">
              <a:lnSpc>
                <a:spcPct val="120000"/>
              </a:lnSpc>
            </a:pPr>
            <a:r>
              <a:rPr lang="zh-TW" altLang="en-US" sz="1800" dirty="0">
                <a:latin typeface="標楷體" panose="03000509000000000000" pitchFamily="65" charset="-120"/>
                <a:ea typeface="標楷體" panose="03000509000000000000" pitchFamily="65" charset="-120"/>
              </a:rPr>
              <a:t>高溫蒸汽需兩級</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SGHP</a:t>
            </a:r>
            <a:r>
              <a:rPr lang="zh-TW" altLang="en-US" sz="1800" dirty="0">
                <a:latin typeface="標楷體" panose="03000509000000000000" pitchFamily="65" charset="-120"/>
                <a:ea typeface="標楷體" panose="03000509000000000000" pitchFamily="65" charset="-120"/>
              </a:rPr>
              <a:t>串聯，綜合</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COP ≈ 2.1</a:t>
            </a:r>
          </a:p>
        </p:txBody>
      </p:sp>
      <p:sp>
        <p:nvSpPr>
          <p:cNvPr id="16" name="文字方塊 15">
            <a:extLst>
              <a:ext uri="{FF2B5EF4-FFF2-40B4-BE49-F238E27FC236}">
                <a16:creationId xmlns:a16="http://schemas.microsoft.com/office/drawing/2014/main" id="{5D3FFD42-9B91-4537-97FC-E4BA471C32BE}"/>
              </a:ext>
            </a:extLst>
          </p:cNvPr>
          <p:cNvSpPr txBox="1"/>
          <p:nvPr/>
        </p:nvSpPr>
        <p:spPr>
          <a:xfrm>
            <a:off x="5723907" y="6148426"/>
            <a:ext cx="6329548" cy="369332"/>
          </a:xfrm>
          <a:prstGeom prst="rect">
            <a:avLst/>
          </a:prstGeom>
          <a:noFill/>
        </p:spPr>
        <p:txBody>
          <a:bodyPr wrap="square" rtlCol="0">
            <a:spAutoFit/>
          </a:bodyPr>
          <a:lstStyle/>
          <a:p>
            <a:r>
              <a:rPr lang="en-US" altLang="zh-TW" sz="1800" b="0" i="0" u="none" strike="noStrike" baseline="0" dirty="0">
                <a:latin typeface="TimesNewRomanPSMT"/>
              </a:rPr>
              <a:t>IEA Annex 58.</a:t>
            </a:r>
            <a:endParaRPr lang="zh-TW" altLang="en-US" sz="1200" dirty="0"/>
          </a:p>
        </p:txBody>
      </p:sp>
      <p:pic>
        <p:nvPicPr>
          <p:cNvPr id="6" name="圖片 5">
            <a:extLst>
              <a:ext uri="{FF2B5EF4-FFF2-40B4-BE49-F238E27FC236}">
                <a16:creationId xmlns:a16="http://schemas.microsoft.com/office/drawing/2014/main" id="{7577EFF8-83B5-4412-9DA7-39E9E99AD651}"/>
              </a:ext>
            </a:extLst>
          </p:cNvPr>
          <p:cNvPicPr>
            <a:picLocks noChangeAspect="1"/>
          </p:cNvPicPr>
          <p:nvPr/>
        </p:nvPicPr>
        <p:blipFill>
          <a:blip r:embed="rId3"/>
          <a:stretch>
            <a:fillRect/>
          </a:stretch>
        </p:blipFill>
        <p:spPr>
          <a:xfrm>
            <a:off x="7188283" y="5033235"/>
            <a:ext cx="4248644" cy="506156"/>
          </a:xfrm>
          <a:prstGeom prst="rect">
            <a:avLst/>
          </a:prstGeom>
        </p:spPr>
      </p:pic>
      <p:pic>
        <p:nvPicPr>
          <p:cNvPr id="5" name="圖片 4">
            <a:extLst>
              <a:ext uri="{FF2B5EF4-FFF2-40B4-BE49-F238E27FC236}">
                <a16:creationId xmlns:a16="http://schemas.microsoft.com/office/drawing/2014/main" id="{113731F9-95D1-47B1-8CB2-DEB7901F5DEF}"/>
              </a:ext>
            </a:extLst>
          </p:cNvPr>
          <p:cNvPicPr>
            <a:picLocks noChangeAspect="1"/>
          </p:cNvPicPr>
          <p:nvPr/>
        </p:nvPicPr>
        <p:blipFill>
          <a:blip r:embed="rId4"/>
          <a:stretch>
            <a:fillRect/>
          </a:stretch>
        </p:blipFill>
        <p:spPr>
          <a:xfrm>
            <a:off x="2293608" y="1178506"/>
            <a:ext cx="7604784" cy="2979652"/>
          </a:xfrm>
          <a:prstGeom prst="rect">
            <a:avLst/>
          </a:prstGeom>
        </p:spPr>
      </p:pic>
      <p:sp>
        <p:nvSpPr>
          <p:cNvPr id="2" name="投影片編號版面配置區 1">
            <a:extLst>
              <a:ext uri="{FF2B5EF4-FFF2-40B4-BE49-F238E27FC236}">
                <a16:creationId xmlns:a16="http://schemas.microsoft.com/office/drawing/2014/main" id="{DA9B9550-9370-64AA-B0F1-384E98C9CC29}"/>
              </a:ext>
            </a:extLst>
          </p:cNvPr>
          <p:cNvSpPr>
            <a:spLocks noGrp="1"/>
          </p:cNvSpPr>
          <p:nvPr>
            <p:ph type="sldNum" sz="quarter" idx="12"/>
          </p:nvPr>
        </p:nvSpPr>
        <p:spPr/>
        <p:txBody>
          <a:bodyPr/>
          <a:lstStyle/>
          <a:p>
            <a:fld id="{C6FEE364-E43C-45E5-A8B6-46B2F1CD9D34}" type="slidenum">
              <a:rPr lang="zh-TW" altLang="en-US" smtClean="0"/>
              <a:t>13</a:t>
            </a:fld>
            <a:endParaRPr lang="zh-TW" altLang="en-US"/>
          </a:p>
        </p:txBody>
      </p:sp>
    </p:spTree>
    <p:extLst>
      <p:ext uri="{BB962C8B-B14F-4D97-AF65-F5344CB8AC3E}">
        <p14:creationId xmlns:p14="http://schemas.microsoft.com/office/powerpoint/2010/main" val="2617111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0515600" cy="1056904"/>
          </a:xfrm>
        </p:spPr>
        <p:txBody>
          <a:bodyPr/>
          <a:lstStyle/>
          <a:p>
            <a:r>
              <a:rPr lang="zh-TW" altLang="en-US" b="1" dirty="0">
                <a:latin typeface="標楷體" panose="03000509000000000000" pitchFamily="65" charset="-120"/>
                <a:ea typeface="標楷體" panose="03000509000000000000" pitchFamily="65" charset="-120"/>
                <a:cs typeface="Times New Roman" panose="02020603050405020304" pitchFamily="18" charset="0"/>
              </a:rPr>
              <a:t>研究動機</a:t>
            </a:r>
          </a:p>
        </p:txBody>
      </p:sp>
      <p:sp>
        <p:nvSpPr>
          <p:cNvPr id="7" name="內容版面配置區 4">
            <a:extLst>
              <a:ext uri="{FF2B5EF4-FFF2-40B4-BE49-F238E27FC236}">
                <a16:creationId xmlns:a16="http://schemas.microsoft.com/office/drawing/2014/main" id="{A600A01B-0E3F-455E-971C-38CCEF3CE74A}"/>
              </a:ext>
            </a:extLst>
          </p:cNvPr>
          <p:cNvSpPr txBox="1">
            <a:spLocks/>
          </p:cNvSpPr>
          <p:nvPr/>
        </p:nvSpPr>
        <p:spPr>
          <a:xfrm>
            <a:off x="956953" y="1473494"/>
            <a:ext cx="10515600" cy="3336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zh-TW" altLang="en-US" sz="2000" dirty="0">
                <a:latin typeface="標楷體" panose="03000509000000000000" pitchFamily="65" charset="-120"/>
                <a:ea typeface="標楷體" panose="03000509000000000000" pitchFamily="65" charset="-120"/>
              </a:rPr>
              <a:t>異丙醇</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IPA</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標楷體" panose="03000509000000000000" pitchFamily="65" charset="-120"/>
                <a:ea typeface="標楷體" panose="03000509000000000000" pitchFamily="65" charset="-120"/>
              </a:rPr>
              <a:t>為重要工業溶劑，廣泛應用於電子製程及製藥產業，然而其回收製程耗能高，造成顯著碳排放</a:t>
            </a:r>
            <a:endParaRPr lang="en-US" altLang="zh-TW" sz="2000" dirty="0">
              <a:latin typeface="標楷體" panose="03000509000000000000" pitchFamily="65" charset="-120"/>
              <a:ea typeface="標楷體" panose="03000509000000000000" pitchFamily="65" charset="-120"/>
            </a:endParaRPr>
          </a:p>
          <a:p>
            <a:pPr lvl="1">
              <a:lnSpc>
                <a:spcPct val="150000"/>
              </a:lnSpc>
            </a:pPr>
            <a:r>
              <a:rPr lang="zh-TW" altLang="en-US" sz="2000" dirty="0">
                <a:latin typeface="標楷體" panose="03000509000000000000" pitchFamily="65" charset="-120"/>
                <a:ea typeface="標楷體" panose="03000509000000000000" pitchFamily="65" charset="-120"/>
              </a:rPr>
              <a:t>傳統蒸餾系統</a:t>
            </a:r>
            <a:r>
              <a:rPr lang="zh-TW" altLang="en-US" sz="2000" dirty="0">
                <a:solidFill>
                  <a:srgbClr val="FF0000"/>
                </a:solidFill>
                <a:latin typeface="標楷體" panose="03000509000000000000" pitchFamily="65" charset="-120"/>
                <a:ea typeface="標楷體" panose="03000509000000000000" pitchFamily="65" charset="-120"/>
              </a:rPr>
              <a:t>熱能效率低</a:t>
            </a:r>
            <a:r>
              <a:rPr lang="zh-TW" altLang="en-US" sz="2000" dirty="0">
                <a:latin typeface="標楷體" panose="03000509000000000000" pitchFamily="65" charset="-120"/>
                <a:ea typeface="標楷體" panose="03000509000000000000" pitchFamily="65" charset="-120"/>
              </a:rPr>
              <a:t>，</a:t>
            </a:r>
            <a:r>
              <a:rPr lang="zh-TW" altLang="en-US" sz="2000" dirty="0">
                <a:solidFill>
                  <a:srgbClr val="FF0000"/>
                </a:solidFill>
                <a:latin typeface="標楷體" panose="03000509000000000000" pitchFamily="65" charset="-120"/>
                <a:ea typeface="標楷體" panose="03000509000000000000" pitchFamily="65" charset="-120"/>
              </a:rPr>
              <a:t>能源消耗大</a:t>
            </a:r>
            <a:r>
              <a:rPr lang="zh-TW" altLang="en-US" sz="2000" dirty="0">
                <a:latin typeface="標楷體" panose="03000509000000000000" pitchFamily="65" charset="-120"/>
                <a:ea typeface="標楷體" panose="03000509000000000000" pitchFamily="65" charset="-120"/>
              </a:rPr>
              <a:t>，難以符合碳中和與永續發展需求</a:t>
            </a:r>
            <a:endParaRPr lang="en-US" altLang="zh-TW" sz="2000" dirty="0">
              <a:latin typeface="標楷體" panose="03000509000000000000" pitchFamily="65" charset="-120"/>
              <a:ea typeface="標楷體" panose="03000509000000000000" pitchFamily="65" charset="-120"/>
            </a:endParaRPr>
          </a:p>
          <a:p>
            <a:pPr lvl="1">
              <a:lnSpc>
                <a:spcPct val="150000"/>
              </a:lnSpc>
            </a:pPr>
            <a:r>
              <a:rPr lang="zh-TW" altLang="en-US" sz="2000" dirty="0">
                <a:highlight>
                  <a:srgbClr val="FFFF00"/>
                </a:highlight>
                <a:latin typeface="標楷體" panose="03000509000000000000" pitchFamily="65" charset="-120"/>
                <a:ea typeface="標楷體" panose="03000509000000000000" pitchFamily="65" charset="-120"/>
              </a:rPr>
              <a:t>電氣化及熱泵技術</a:t>
            </a:r>
            <a:r>
              <a:rPr lang="zh-TW" altLang="en-US" sz="2000" dirty="0">
                <a:latin typeface="標楷體" panose="03000509000000000000" pitchFamily="65" charset="-120"/>
                <a:ea typeface="標楷體" panose="03000509000000000000" pitchFamily="65" charset="-120"/>
              </a:rPr>
              <a:t>為工業製程減碳之重要策略，能顯著降低能源消耗與碳排放</a:t>
            </a:r>
            <a:endParaRPr lang="en-US" altLang="zh-TW" sz="2000" dirty="0">
              <a:latin typeface="標楷體" panose="03000509000000000000" pitchFamily="65" charset="-120"/>
              <a:ea typeface="標楷體" panose="03000509000000000000" pitchFamily="65" charset="-120"/>
            </a:endParaRPr>
          </a:p>
          <a:p>
            <a:pPr lvl="1">
              <a:lnSpc>
                <a:spcPct val="150000"/>
              </a:lnSpc>
            </a:pPr>
            <a:r>
              <a:rPr lang="zh-TW" altLang="en-US" sz="2000" dirty="0">
                <a:latin typeface="標楷體" panose="03000509000000000000" pitchFamily="65" charset="-120"/>
                <a:ea typeface="標楷體" panose="03000509000000000000" pitchFamily="65" charset="-120"/>
              </a:rPr>
              <a:t>透過蒸餾製程模擬，系統評估</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HPAD</a:t>
            </a:r>
            <a:r>
              <a:rPr lang="zh-TW" altLang="en-US" sz="2000" dirty="0">
                <a:latin typeface="標楷體" panose="03000509000000000000" pitchFamily="65" charset="-120"/>
                <a:ea typeface="標楷體" panose="03000509000000000000" pitchFamily="65" charset="-120"/>
              </a:rPr>
              <a:t>及</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SGHP</a:t>
            </a:r>
            <a:r>
              <a:rPr lang="zh-TW" altLang="en-US" sz="2000" dirty="0">
                <a:latin typeface="標楷體" panose="03000509000000000000" pitchFamily="65" charset="-120"/>
                <a:ea typeface="標楷體" panose="03000509000000000000" pitchFamily="65" charset="-120"/>
              </a:rPr>
              <a:t>兩大熱泵電氣化方案於異丙醇回收的節能減碳潛力與經濟效益。</a:t>
            </a:r>
            <a:endParaRPr lang="en-US" altLang="zh-TW" sz="2000" dirty="0">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19424725-270D-ADC4-D970-40ECDB7553BD}"/>
              </a:ext>
            </a:extLst>
          </p:cNvPr>
          <p:cNvSpPr>
            <a:spLocks noGrp="1"/>
          </p:cNvSpPr>
          <p:nvPr>
            <p:ph type="sldNum" sz="quarter" idx="12"/>
          </p:nvPr>
        </p:nvSpPr>
        <p:spPr/>
        <p:txBody>
          <a:bodyPr/>
          <a:lstStyle/>
          <a:p>
            <a:fld id="{C6FEE364-E43C-45E5-A8B6-46B2F1CD9D34}" type="slidenum">
              <a:rPr lang="zh-TW" altLang="en-US" smtClean="0"/>
              <a:t>14</a:t>
            </a:fld>
            <a:endParaRPr lang="zh-TW" altLang="en-US"/>
          </a:p>
        </p:txBody>
      </p:sp>
    </p:spTree>
    <p:extLst>
      <p:ext uri="{BB962C8B-B14F-4D97-AF65-F5344CB8AC3E}">
        <p14:creationId xmlns:p14="http://schemas.microsoft.com/office/powerpoint/2010/main" val="64422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3014C72-B21F-4E5E-8439-14624873A8AC}"/>
              </a:ext>
            </a:extLst>
          </p:cNvPr>
          <p:cNvSpPr>
            <a:spLocks noGrp="1"/>
          </p:cNvSpPr>
          <p:nvPr>
            <p:ph type="ctrTitle"/>
          </p:nvPr>
        </p:nvSpPr>
        <p:spPr/>
        <p:txBody>
          <a:bodyPr/>
          <a:lstStyle/>
          <a:p>
            <a:r>
              <a:rPr lang="zh-TW" altLang="en-US" dirty="0">
                <a:latin typeface="標楷體" panose="03000509000000000000" pitchFamily="65" charset="-120"/>
                <a:ea typeface="標楷體" panose="03000509000000000000" pitchFamily="65" charset="-120"/>
              </a:rPr>
              <a:t>成本與排放因子估算</a:t>
            </a:r>
          </a:p>
        </p:txBody>
      </p:sp>
      <p:sp>
        <p:nvSpPr>
          <p:cNvPr id="2" name="投影片編號版面配置區 1">
            <a:extLst>
              <a:ext uri="{FF2B5EF4-FFF2-40B4-BE49-F238E27FC236}">
                <a16:creationId xmlns:a16="http://schemas.microsoft.com/office/drawing/2014/main" id="{83FA7DC7-63F8-B997-CD5D-B6B967683881}"/>
              </a:ext>
            </a:extLst>
          </p:cNvPr>
          <p:cNvSpPr>
            <a:spLocks noGrp="1"/>
          </p:cNvSpPr>
          <p:nvPr>
            <p:ph type="sldNum" sz="quarter" idx="12"/>
          </p:nvPr>
        </p:nvSpPr>
        <p:spPr/>
        <p:txBody>
          <a:bodyPr/>
          <a:lstStyle/>
          <a:p>
            <a:fld id="{C6FEE364-E43C-45E5-A8B6-46B2F1CD9D34}" type="slidenum">
              <a:rPr lang="zh-TW" altLang="en-US" smtClean="0"/>
              <a:t>15</a:t>
            </a:fld>
            <a:endParaRPr lang="zh-TW" altLang="en-US"/>
          </a:p>
        </p:txBody>
      </p:sp>
    </p:spTree>
    <p:extLst>
      <p:ext uri="{BB962C8B-B14F-4D97-AF65-F5344CB8AC3E}">
        <p14:creationId xmlns:p14="http://schemas.microsoft.com/office/powerpoint/2010/main" val="2183303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72CEFF9-52D5-4E46-A6DD-E0D72BC71B76}"/>
              </a:ext>
            </a:extLst>
          </p:cNvPr>
          <p:cNvPicPr>
            <a:picLocks noChangeAspect="1"/>
          </p:cNvPicPr>
          <p:nvPr/>
        </p:nvPicPr>
        <p:blipFill rotWithShape="1">
          <a:blip r:embed="rId3"/>
          <a:srcRect l="13237" r="24281"/>
          <a:stretch/>
        </p:blipFill>
        <p:spPr>
          <a:xfrm>
            <a:off x="6966858" y="2963995"/>
            <a:ext cx="2434441" cy="2029108"/>
          </a:xfrm>
          <a:prstGeom prst="rect">
            <a:avLst/>
          </a:prstGeom>
        </p:spPr>
      </p:pic>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標楷體" panose="03000509000000000000" pitchFamily="65" charset="-120"/>
                <a:ea typeface="標楷體" panose="03000509000000000000" pitchFamily="65" charset="-120"/>
                <a:cs typeface="Times New Roman" panose="02020603050405020304" pitchFamily="18" charset="0"/>
              </a:rPr>
              <a:t>經濟分析主要假設與條件</a:t>
            </a:r>
            <a:endParaRPr lang="zh-TW" altLang="en-US"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5" name="內容版面配置區 4">
            <a:extLst>
              <a:ext uri="{FF2B5EF4-FFF2-40B4-BE49-F238E27FC236}">
                <a16:creationId xmlns:a16="http://schemas.microsoft.com/office/drawing/2014/main" id="{EAA85882-C44A-4A2E-9799-C08E1EAE1C14}"/>
              </a:ext>
            </a:extLst>
          </p:cNvPr>
          <p:cNvSpPr>
            <a:spLocks noGrp="1"/>
          </p:cNvSpPr>
          <p:nvPr>
            <p:ph idx="1"/>
          </p:nvPr>
        </p:nvSpPr>
        <p:spPr>
          <a:xfrm>
            <a:off x="956953" y="1275360"/>
            <a:ext cx="10515600" cy="358226"/>
          </a:xfrm>
        </p:spPr>
        <p:txBody>
          <a:bodyPr>
            <a:normAutofit lnSpcReduction="10000"/>
          </a:bodyPr>
          <a:lstStyle/>
          <a:p>
            <a:pPr marL="0" indent="0">
              <a:buNone/>
            </a:pPr>
            <a:r>
              <a:rPr lang="zh-TW" altLang="en-US" sz="2000" dirty="0">
                <a:latin typeface="標楷體" panose="03000509000000000000" pitchFamily="65" charset="-120"/>
                <a:ea typeface="標楷體" panose="03000509000000000000" pitchFamily="65" charset="-120"/>
              </a:rPr>
              <a:t>分析範圍</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:2023-2024</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年臺灣能源市場與工業用能價格</a:t>
            </a:r>
          </a:p>
        </p:txBody>
      </p:sp>
      <p:sp>
        <p:nvSpPr>
          <p:cNvPr id="6" name="內容版面配置區 4">
            <a:extLst>
              <a:ext uri="{FF2B5EF4-FFF2-40B4-BE49-F238E27FC236}">
                <a16:creationId xmlns:a16="http://schemas.microsoft.com/office/drawing/2014/main" id="{5E91BCBC-4E6D-4FDD-971B-96C2F1EA2D32}"/>
              </a:ext>
            </a:extLst>
          </p:cNvPr>
          <p:cNvSpPr txBox="1">
            <a:spLocks/>
          </p:cNvSpPr>
          <p:nvPr/>
        </p:nvSpPr>
        <p:spPr>
          <a:xfrm>
            <a:off x="956953" y="1744210"/>
            <a:ext cx="10515600" cy="1643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依據資料來源</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p>
          <a:p>
            <a:pPr marL="0" indent="0">
              <a:buFont typeface="Arial" panose="020B0604020202020204" pitchFamily="34" charset="0"/>
              <a:buNone/>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臺灣電力公司、經濟部能源局、國際再生能源署（</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IRENA</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）、政府間氣候變遷專門委員會（</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IPCC</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）及國際期刊文獻</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內容版面配置區 4">
            <a:extLst>
              <a:ext uri="{FF2B5EF4-FFF2-40B4-BE49-F238E27FC236}">
                <a16:creationId xmlns:a16="http://schemas.microsoft.com/office/drawing/2014/main" id="{7BCC5296-DFEC-483F-8780-FB352E3467AE}"/>
              </a:ext>
            </a:extLst>
          </p:cNvPr>
          <p:cNvSpPr txBox="1">
            <a:spLocks/>
          </p:cNvSpPr>
          <p:nvPr/>
        </p:nvSpPr>
        <p:spPr>
          <a:xfrm>
            <a:off x="956953" y="3029248"/>
            <a:ext cx="10515600" cy="12192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單位與匯率</a:t>
            </a:r>
            <a:r>
              <a:rPr lang="en-US" altLang="zh-TW" sz="2000" dirty="0">
                <a:latin typeface="標楷體" panose="03000509000000000000" pitchFamily="65" charset="-120"/>
                <a:ea typeface="標楷體" panose="03000509000000000000" pitchFamily="65" charset="-120"/>
              </a:rPr>
              <a:t>:</a:t>
            </a:r>
          </a:p>
          <a:p>
            <a:pPr lvl="1"/>
            <a:r>
              <a:rPr lang="zh-TW" altLang="en-US" sz="1800" dirty="0">
                <a:latin typeface="標楷體" panose="03000509000000000000" pitchFamily="65" charset="-120"/>
                <a:ea typeface="標楷體" panose="03000509000000000000" pitchFamily="65" charset="-120"/>
              </a:rPr>
              <a:t>成本以美元計價，匯率</a:t>
            </a:r>
            <a:r>
              <a:rPr lang="en-US" altLang="zh-TW" sz="1800" dirty="0">
                <a:latin typeface="標楷體" panose="03000509000000000000" pitchFamily="65" charset="-120"/>
                <a:ea typeface="標楷體" panose="03000509000000000000" pitchFamily="65" charset="-120"/>
              </a:rPr>
              <a:t>1</a:t>
            </a:r>
            <a:r>
              <a:rPr lang="zh-TW" altLang="en-US" sz="1800" dirty="0">
                <a:latin typeface="標楷體" panose="03000509000000000000" pitchFamily="65" charset="-120"/>
                <a:ea typeface="標楷體" panose="03000509000000000000" pitchFamily="65" charset="-120"/>
              </a:rPr>
              <a:t>美元 ≈ </a:t>
            </a:r>
            <a:r>
              <a:rPr lang="en-US" altLang="zh-TW" sz="1800" dirty="0">
                <a:latin typeface="標楷體" panose="03000509000000000000" pitchFamily="65" charset="-120"/>
                <a:ea typeface="標楷體" panose="03000509000000000000" pitchFamily="65" charset="-120"/>
              </a:rPr>
              <a:t>30</a:t>
            </a:r>
            <a:r>
              <a:rPr lang="zh-TW" altLang="en-US" sz="1800" dirty="0">
                <a:latin typeface="標楷體" panose="03000509000000000000" pitchFamily="65" charset="-120"/>
                <a:ea typeface="標楷體" panose="03000509000000000000" pitchFamily="65" charset="-120"/>
              </a:rPr>
              <a:t>新臺幣</a:t>
            </a:r>
            <a:endParaRPr lang="en-US" altLang="zh-TW" sz="1800" dirty="0">
              <a:latin typeface="標楷體" panose="03000509000000000000" pitchFamily="65" charset="-120"/>
              <a:ea typeface="標楷體" panose="03000509000000000000" pitchFamily="65" charset="-120"/>
            </a:endParaRPr>
          </a:p>
          <a:p>
            <a:pPr lvl="1"/>
            <a:r>
              <a:rPr lang="zh-TW" altLang="en-US" sz="1800" dirty="0">
                <a:latin typeface="標楷體" panose="03000509000000000000" pitchFamily="65" charset="-120"/>
                <a:ea typeface="標楷體" panose="03000509000000000000" pitchFamily="65" charset="-120"/>
              </a:rPr>
              <a:t>排放以二氧化碳當量公斤</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kgCO2e/kWh</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latin typeface="標楷體" panose="03000509000000000000" pitchFamily="65" charset="-120"/>
                <a:ea typeface="標楷體" panose="03000509000000000000" pitchFamily="65" charset="-120"/>
              </a:rPr>
              <a:t>表示</a:t>
            </a:r>
            <a:endParaRPr lang="en-US" altLang="zh-TW" sz="1800" dirty="0">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6E4A18A7-F5D3-417A-B24E-6B08EC7D4122}"/>
              </a:ext>
            </a:extLst>
          </p:cNvPr>
          <p:cNvSpPr txBox="1"/>
          <p:nvPr/>
        </p:nvSpPr>
        <p:spPr>
          <a:xfrm>
            <a:off x="5747657" y="6041548"/>
            <a:ext cx="6329548" cy="646331"/>
          </a:xfrm>
          <a:prstGeom prst="rect">
            <a:avLst/>
          </a:prstGeom>
          <a:noFill/>
        </p:spPr>
        <p:txBody>
          <a:bodyPr wrap="square" rtlCol="0">
            <a:spAutoFit/>
          </a:bodyPr>
          <a:lstStyle/>
          <a:p>
            <a:r>
              <a:rPr lang="en-US" altLang="zh-TW" sz="1200" dirty="0"/>
              <a:t>Songdi Fan, </a:t>
            </a:r>
            <a:r>
              <a:rPr lang="en-US" altLang="zh-TW" sz="1200" dirty="0" err="1"/>
              <a:t>Junjie</a:t>
            </a:r>
            <a:r>
              <a:rPr lang="en-US" altLang="zh-TW" sz="1200" dirty="0"/>
              <a:t> </a:t>
            </a:r>
            <a:r>
              <a:rPr lang="en-US" altLang="zh-TW" sz="1200" dirty="0" err="1"/>
              <a:t>Leng</a:t>
            </a:r>
            <a:r>
              <a:rPr lang="en-US" altLang="zh-TW" sz="1200" dirty="0"/>
              <a:t>, Zemin Feng, </a:t>
            </a:r>
            <a:r>
              <a:rPr lang="en-US" altLang="zh-TW" sz="1200" dirty="0" err="1"/>
              <a:t>Ruifang</a:t>
            </a:r>
            <a:r>
              <a:rPr lang="en-US" altLang="zh-TW" sz="1200" dirty="0"/>
              <a:t> Lu, </a:t>
            </a:r>
            <a:r>
              <a:rPr lang="en-US" altLang="zh-TW" sz="1200" dirty="0" err="1"/>
              <a:t>Lichun</a:t>
            </a:r>
            <a:r>
              <a:rPr lang="en-US" altLang="zh-TW" sz="1200" dirty="0"/>
              <a:t> Dong, and </a:t>
            </a:r>
            <a:r>
              <a:rPr lang="en-US" altLang="zh-TW" sz="1200" dirty="0" err="1"/>
              <a:t>Chenyang</a:t>
            </a:r>
            <a:r>
              <a:rPr lang="en-US" altLang="zh-TW" sz="1200" dirty="0"/>
              <a:t> Lu. Dynamic</a:t>
            </a:r>
          </a:p>
          <a:p>
            <a:r>
              <a:rPr lang="en-US" altLang="zh-TW" sz="1200" dirty="0"/>
              <a:t>control of bottom flash heat pump-assisted extractive distillation process for separating</a:t>
            </a:r>
          </a:p>
          <a:p>
            <a:r>
              <a:rPr lang="en-US" altLang="zh-TW" sz="1200" dirty="0"/>
              <a:t>n-hexane and 1, 2-dichloroethane. Separation and Purification Technology, 354:128830, 2025.</a:t>
            </a:r>
            <a:endParaRPr lang="zh-TW" altLang="en-US" sz="1200" dirty="0"/>
          </a:p>
        </p:txBody>
      </p:sp>
      <p:sp>
        <p:nvSpPr>
          <p:cNvPr id="11" name="內容版面配置區 4">
            <a:extLst>
              <a:ext uri="{FF2B5EF4-FFF2-40B4-BE49-F238E27FC236}">
                <a16:creationId xmlns:a16="http://schemas.microsoft.com/office/drawing/2014/main" id="{42C5D45B-DA58-41E4-9780-88DD62994632}"/>
              </a:ext>
            </a:extLst>
          </p:cNvPr>
          <p:cNvSpPr txBox="1">
            <a:spLocks/>
          </p:cNvSpPr>
          <p:nvPr/>
        </p:nvSpPr>
        <p:spPr>
          <a:xfrm>
            <a:off x="956953" y="4331403"/>
            <a:ext cx="10515600" cy="14916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能源效率與成本計算</a:t>
            </a:r>
            <a:r>
              <a:rPr lang="en-US" altLang="zh-TW" sz="2000" dirty="0">
                <a:latin typeface="標楷體" panose="03000509000000000000" pitchFamily="65" charset="-120"/>
                <a:ea typeface="標楷體" panose="03000509000000000000" pitchFamily="65" charset="-120"/>
              </a:rPr>
              <a:t>:</a:t>
            </a:r>
          </a:p>
          <a:p>
            <a:pPr lvl="1"/>
            <a:r>
              <a:rPr lang="zh-TW" altLang="en-US" sz="1800" dirty="0">
                <a:latin typeface="標楷體" panose="03000509000000000000" pitchFamily="65" charset="-120"/>
                <a:ea typeface="標楷體" panose="03000509000000000000" pitchFamily="65" charset="-120"/>
              </a:rPr>
              <a:t>化學能轉熱效率</a:t>
            </a:r>
            <a:r>
              <a:rPr lang="en-US" altLang="zh-TW" sz="1800" dirty="0">
                <a:latin typeface="標楷體" panose="03000509000000000000" pitchFamily="65" charset="-120"/>
                <a:ea typeface="標楷體" panose="03000509000000000000" pitchFamily="65" charset="-120"/>
              </a:rPr>
              <a:t>65%</a:t>
            </a:r>
            <a:r>
              <a:rPr lang="zh-TW" altLang="en-US" sz="1800" dirty="0">
                <a:latin typeface="標楷體" panose="03000509000000000000" pitchFamily="65" charset="-120"/>
                <a:ea typeface="標楷體" panose="03000509000000000000" pitchFamily="65" charset="-120"/>
              </a:rPr>
              <a:t>為基準</a:t>
            </a:r>
            <a:endParaRPr lang="en-US" altLang="zh-TW" sz="1800" dirty="0">
              <a:latin typeface="標楷體" panose="03000509000000000000" pitchFamily="65" charset="-120"/>
              <a:ea typeface="標楷體" panose="03000509000000000000" pitchFamily="65" charset="-120"/>
            </a:endParaRPr>
          </a:p>
          <a:p>
            <a:pPr lvl="1"/>
            <a:r>
              <a:rPr lang="zh-TW" altLang="en-US" sz="1800" dirty="0">
                <a:latin typeface="標楷體" panose="03000509000000000000" pitchFamily="65" charset="-120"/>
                <a:ea typeface="標楷體" panose="03000509000000000000" pitchFamily="65" charset="-120"/>
              </a:rPr>
              <a:t>電轉熱效率</a:t>
            </a:r>
            <a:r>
              <a:rPr lang="en-US" altLang="zh-TW" sz="1800" dirty="0">
                <a:latin typeface="標楷體" panose="03000509000000000000" pitchFamily="65" charset="-120"/>
                <a:ea typeface="標楷體" panose="03000509000000000000" pitchFamily="65" charset="-120"/>
              </a:rPr>
              <a:t>100%</a:t>
            </a:r>
          </a:p>
          <a:p>
            <a:pPr lvl="1"/>
            <a:r>
              <a:rPr lang="zh-TW" altLang="en-US" sz="1800" dirty="0">
                <a:latin typeface="標楷體" panose="03000509000000000000" pitchFamily="65" charset="-120"/>
                <a:ea typeface="標楷體" panose="03000509000000000000" pitchFamily="65" charset="-120"/>
              </a:rPr>
              <a:t>考慮鍋爐效率修正能源成本與排放因子</a:t>
            </a:r>
            <a:endParaRPr lang="en-US" altLang="zh-TW" sz="1800" dirty="0">
              <a:latin typeface="標楷體" panose="03000509000000000000" pitchFamily="65" charset="-120"/>
              <a:ea typeface="標楷體" panose="03000509000000000000" pitchFamily="65" charset="-120"/>
            </a:endParaRPr>
          </a:p>
          <a:p>
            <a:pPr lvl="1"/>
            <a:r>
              <a:rPr lang="zh-TW" altLang="en-US" sz="1800" dirty="0">
                <a:latin typeface="標楷體" panose="03000509000000000000" pitchFamily="65" charset="-120"/>
                <a:ea typeface="標楷體" panose="03000509000000000000" pitchFamily="65" charset="-120"/>
              </a:rPr>
              <a:t>操作維護成本（</a:t>
            </a:r>
            <a:r>
              <a:rPr lang="en-US" altLang="zh-TW" sz="1800" dirty="0">
                <a:latin typeface="標楷體" panose="03000509000000000000" pitchFamily="65" charset="-120"/>
                <a:ea typeface="標楷體" panose="03000509000000000000" pitchFamily="65" charset="-120"/>
              </a:rPr>
              <a:t>O&amp;M</a:t>
            </a:r>
            <a:r>
              <a:rPr lang="zh-TW" altLang="en-US" sz="1800" dirty="0">
                <a:latin typeface="標楷體" panose="03000509000000000000" pitchFamily="65" charset="-120"/>
                <a:ea typeface="標楷體" panose="03000509000000000000" pitchFamily="65" charset="-120"/>
              </a:rPr>
              <a:t>）包含維修、人力、折舊及保險，依據權威資料納入總成本</a:t>
            </a:r>
            <a:endParaRPr lang="en-US" altLang="zh-TW" sz="1800" dirty="0">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173E9895-3BAC-468D-DE9D-0729DAA347A2}"/>
              </a:ext>
            </a:extLst>
          </p:cNvPr>
          <p:cNvSpPr>
            <a:spLocks noGrp="1"/>
          </p:cNvSpPr>
          <p:nvPr>
            <p:ph type="sldNum" sz="quarter" idx="12"/>
          </p:nvPr>
        </p:nvSpPr>
        <p:spPr/>
        <p:txBody>
          <a:bodyPr/>
          <a:lstStyle/>
          <a:p>
            <a:fld id="{C6FEE364-E43C-45E5-A8B6-46B2F1CD9D34}" type="slidenum">
              <a:rPr lang="zh-TW" altLang="en-US" smtClean="0"/>
              <a:t>16</a:t>
            </a:fld>
            <a:endParaRPr lang="zh-TW" altLang="en-US"/>
          </a:p>
        </p:txBody>
      </p:sp>
    </p:spTree>
    <p:extLst>
      <p:ext uri="{BB962C8B-B14F-4D97-AF65-F5344CB8AC3E}">
        <p14:creationId xmlns:p14="http://schemas.microsoft.com/office/powerpoint/2010/main" val="1850290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標楷體" panose="03000509000000000000" pitchFamily="65" charset="-120"/>
                <a:ea typeface="標楷體" panose="03000509000000000000" pitchFamily="65" charset="-120"/>
                <a:cs typeface="Times New Roman" panose="02020603050405020304" pitchFamily="18" charset="0"/>
              </a:rPr>
              <a:t>各能源來源成本與排放</a:t>
            </a:r>
            <a:endParaRPr lang="zh-TW" altLang="en-US" b="1" dirty="0">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12" name="圖片 11">
            <a:extLst>
              <a:ext uri="{FF2B5EF4-FFF2-40B4-BE49-F238E27FC236}">
                <a16:creationId xmlns:a16="http://schemas.microsoft.com/office/drawing/2014/main" id="{2A282E94-3D48-4490-8C46-C181F0EC03BB}"/>
              </a:ext>
            </a:extLst>
          </p:cNvPr>
          <p:cNvPicPr>
            <a:picLocks noChangeAspect="1"/>
          </p:cNvPicPr>
          <p:nvPr/>
        </p:nvPicPr>
        <p:blipFill>
          <a:blip r:embed="rId3"/>
          <a:stretch>
            <a:fillRect/>
          </a:stretch>
        </p:blipFill>
        <p:spPr>
          <a:xfrm>
            <a:off x="214746" y="2363190"/>
            <a:ext cx="4056753" cy="1930031"/>
          </a:xfrm>
          <a:prstGeom prst="rect">
            <a:avLst/>
          </a:prstGeom>
        </p:spPr>
      </p:pic>
      <p:pic>
        <p:nvPicPr>
          <p:cNvPr id="14" name="圖片 13">
            <a:extLst>
              <a:ext uri="{FF2B5EF4-FFF2-40B4-BE49-F238E27FC236}">
                <a16:creationId xmlns:a16="http://schemas.microsoft.com/office/drawing/2014/main" id="{B8A67D4D-3A53-409B-ABB4-8D8BE09D0A70}"/>
              </a:ext>
            </a:extLst>
          </p:cNvPr>
          <p:cNvPicPr>
            <a:picLocks noChangeAspect="1"/>
          </p:cNvPicPr>
          <p:nvPr/>
        </p:nvPicPr>
        <p:blipFill>
          <a:blip r:embed="rId4"/>
          <a:stretch>
            <a:fillRect/>
          </a:stretch>
        </p:blipFill>
        <p:spPr>
          <a:xfrm>
            <a:off x="4271499" y="2363190"/>
            <a:ext cx="7693228" cy="1910978"/>
          </a:xfrm>
          <a:prstGeom prst="rect">
            <a:avLst/>
          </a:prstGeom>
        </p:spPr>
      </p:pic>
      <p:sp>
        <p:nvSpPr>
          <p:cNvPr id="2" name="投影片編號版面配置區 1">
            <a:extLst>
              <a:ext uri="{FF2B5EF4-FFF2-40B4-BE49-F238E27FC236}">
                <a16:creationId xmlns:a16="http://schemas.microsoft.com/office/drawing/2014/main" id="{ECD5A6E8-3D1C-68E9-E4A0-8626279FC25C}"/>
              </a:ext>
            </a:extLst>
          </p:cNvPr>
          <p:cNvSpPr>
            <a:spLocks noGrp="1"/>
          </p:cNvSpPr>
          <p:nvPr>
            <p:ph type="sldNum" sz="quarter" idx="12"/>
          </p:nvPr>
        </p:nvSpPr>
        <p:spPr/>
        <p:txBody>
          <a:bodyPr/>
          <a:lstStyle/>
          <a:p>
            <a:fld id="{C6FEE364-E43C-45E5-A8B6-46B2F1CD9D34}" type="slidenum">
              <a:rPr lang="zh-TW" altLang="en-US" smtClean="0"/>
              <a:t>17</a:t>
            </a:fld>
            <a:endParaRPr lang="zh-TW" altLang="en-US"/>
          </a:p>
        </p:txBody>
      </p:sp>
    </p:spTree>
    <p:extLst>
      <p:ext uri="{BB962C8B-B14F-4D97-AF65-F5344CB8AC3E}">
        <p14:creationId xmlns:p14="http://schemas.microsoft.com/office/powerpoint/2010/main" val="2342581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3014C72-B21F-4E5E-8439-14624873A8AC}"/>
              </a:ext>
            </a:extLst>
          </p:cNvPr>
          <p:cNvSpPr>
            <a:spLocks noGrp="1"/>
          </p:cNvSpPr>
          <p:nvPr>
            <p:ph type="ctrTitle"/>
          </p:nvPr>
        </p:nvSpPr>
        <p:spPr>
          <a:xfrm>
            <a:off x="0" y="2707574"/>
            <a:ext cx="12192000" cy="1063646"/>
          </a:xfrm>
        </p:spPr>
        <p:txBody>
          <a:bodyPr/>
          <a:lstStyle/>
          <a:p>
            <a:r>
              <a:rPr lang="zh-TW" altLang="en-US" dirty="0">
                <a:latin typeface="標楷體" panose="03000509000000000000" pitchFamily="65" charset="-120"/>
                <a:ea typeface="標楷體" panose="03000509000000000000" pitchFamily="65" charset="-120"/>
              </a:rPr>
              <a:t>二異丙醚共沸蒸餾</a:t>
            </a:r>
          </a:p>
        </p:txBody>
      </p:sp>
      <p:sp>
        <p:nvSpPr>
          <p:cNvPr id="2" name="投影片編號版面配置區 1">
            <a:extLst>
              <a:ext uri="{FF2B5EF4-FFF2-40B4-BE49-F238E27FC236}">
                <a16:creationId xmlns:a16="http://schemas.microsoft.com/office/drawing/2014/main" id="{5E5519AF-9047-2196-70C8-EED77AAC1161}"/>
              </a:ext>
            </a:extLst>
          </p:cNvPr>
          <p:cNvSpPr>
            <a:spLocks noGrp="1"/>
          </p:cNvSpPr>
          <p:nvPr>
            <p:ph type="sldNum" sz="quarter" idx="12"/>
          </p:nvPr>
        </p:nvSpPr>
        <p:spPr/>
        <p:txBody>
          <a:bodyPr/>
          <a:lstStyle/>
          <a:p>
            <a:fld id="{C6FEE364-E43C-45E5-A8B6-46B2F1CD9D34}" type="slidenum">
              <a:rPr lang="zh-TW" altLang="en-US" smtClean="0"/>
              <a:t>18</a:t>
            </a:fld>
            <a:endParaRPr lang="zh-TW" altLang="en-US"/>
          </a:p>
        </p:txBody>
      </p:sp>
      <p:sp>
        <p:nvSpPr>
          <p:cNvPr id="3" name="文字方塊 2">
            <a:extLst>
              <a:ext uri="{FF2B5EF4-FFF2-40B4-BE49-F238E27FC236}">
                <a16:creationId xmlns:a16="http://schemas.microsoft.com/office/drawing/2014/main" id="{EB2BD87B-3E64-9D32-0009-89047363F483}"/>
              </a:ext>
            </a:extLst>
          </p:cNvPr>
          <p:cNvSpPr txBox="1"/>
          <p:nvPr/>
        </p:nvSpPr>
        <p:spPr>
          <a:xfrm>
            <a:off x="583096" y="4134678"/>
            <a:ext cx="11330608" cy="738664"/>
          </a:xfrm>
          <a:prstGeom prst="rect">
            <a:avLst/>
          </a:prstGeom>
          <a:noFill/>
        </p:spPr>
        <p:txBody>
          <a:bodyPr wrap="square" rtlCol="0">
            <a:spAutoFit/>
          </a:bodyPr>
          <a:lstStyle/>
          <a:p>
            <a:r>
              <a:rPr lang="en-US" altLang="zh-TW" sz="1400" dirty="0"/>
              <a:t>Qi, J., Tang, J., Zhang, Q., Wang, Y., Chen, H., Zhao, H., &amp; Zhang, L. (2019). Heat-integrated azeotropic distillation and extractive distillation for the separation of heterogeneous ternary azeotropes of </a:t>
            </a:r>
            <a:r>
              <a:rPr lang="en-US" altLang="zh-TW" sz="1400" dirty="0" err="1"/>
              <a:t>diisopropyl</a:t>
            </a:r>
            <a:r>
              <a:rPr lang="en-US" altLang="zh-TW" sz="1400" dirty="0"/>
              <a:t> ether/isopropyl alcohol/water. Industrial &amp; Engineering Chemistry Research, 58(45), 20734-20745.</a:t>
            </a:r>
            <a:endParaRPr lang="zh-TW" altLang="en-US" sz="1400" dirty="0"/>
          </a:p>
        </p:txBody>
      </p:sp>
    </p:spTree>
    <p:extLst>
      <p:ext uri="{BB962C8B-B14F-4D97-AF65-F5344CB8AC3E}">
        <p14:creationId xmlns:p14="http://schemas.microsoft.com/office/powerpoint/2010/main" val="1014383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en-US" altLang="zh-TW" sz="4400" b="1" dirty="0">
                <a:latin typeface="Times New Roman" panose="02020603050405020304" pitchFamily="18" charset="0"/>
                <a:ea typeface="標楷體" panose="03000509000000000000" pitchFamily="65" charset="-120"/>
                <a:cs typeface="Times New Roman" panose="02020603050405020304" pitchFamily="18" charset="0"/>
              </a:rPr>
              <a:t>DIPE–IPA–</a:t>
            </a:r>
            <a:r>
              <a:rPr lang="zh-TW" altLang="en-US" sz="4400" b="1" dirty="0">
                <a:latin typeface="標楷體" panose="03000509000000000000" pitchFamily="65" charset="-120"/>
                <a:ea typeface="標楷體" panose="03000509000000000000" pitchFamily="65" charset="-120"/>
                <a:cs typeface="Times New Roman" panose="02020603050405020304" pitchFamily="18" charset="0"/>
              </a:rPr>
              <a:t>水系統熱力學模擬</a:t>
            </a:r>
            <a:r>
              <a:rPr lang="en-US" altLang="zh-TW" sz="4400" b="1" dirty="0">
                <a:latin typeface="Times New Roman" panose="02020603050405020304" pitchFamily="18" charset="0"/>
                <a:ea typeface="標楷體" panose="03000509000000000000" pitchFamily="65" charset="-120"/>
                <a:cs typeface="Times New Roman" panose="02020603050405020304" pitchFamily="18" charset="0"/>
              </a:rPr>
              <a:t>(NRTL)</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 name="圖片 8">
            <a:extLst>
              <a:ext uri="{FF2B5EF4-FFF2-40B4-BE49-F238E27FC236}">
                <a16:creationId xmlns:a16="http://schemas.microsoft.com/office/drawing/2014/main" id="{0EC1DC52-963D-4A4A-B3CF-082C20D78058}"/>
              </a:ext>
            </a:extLst>
          </p:cNvPr>
          <p:cNvPicPr>
            <a:picLocks noChangeAspect="1"/>
          </p:cNvPicPr>
          <p:nvPr/>
        </p:nvPicPr>
        <p:blipFill>
          <a:blip r:embed="rId3"/>
          <a:stretch>
            <a:fillRect/>
          </a:stretch>
        </p:blipFill>
        <p:spPr>
          <a:xfrm>
            <a:off x="69295" y="1156597"/>
            <a:ext cx="7163800" cy="1771897"/>
          </a:xfrm>
          <a:prstGeom prst="rect">
            <a:avLst/>
          </a:prstGeom>
        </p:spPr>
      </p:pic>
      <p:pic>
        <p:nvPicPr>
          <p:cNvPr id="12" name="圖片 11">
            <a:extLst>
              <a:ext uri="{FF2B5EF4-FFF2-40B4-BE49-F238E27FC236}">
                <a16:creationId xmlns:a16="http://schemas.microsoft.com/office/drawing/2014/main" id="{12CF69D3-BFFE-438B-A226-F79A8129C169}"/>
              </a:ext>
            </a:extLst>
          </p:cNvPr>
          <p:cNvPicPr>
            <a:picLocks noChangeAspect="1"/>
          </p:cNvPicPr>
          <p:nvPr/>
        </p:nvPicPr>
        <p:blipFill>
          <a:blip r:embed="rId4"/>
          <a:stretch>
            <a:fillRect/>
          </a:stretch>
        </p:blipFill>
        <p:spPr>
          <a:xfrm>
            <a:off x="776724" y="2965843"/>
            <a:ext cx="6420746" cy="971686"/>
          </a:xfrm>
          <a:prstGeom prst="rect">
            <a:avLst/>
          </a:prstGeom>
        </p:spPr>
      </p:pic>
      <p:pic>
        <p:nvPicPr>
          <p:cNvPr id="14" name="圖片 13">
            <a:extLst>
              <a:ext uri="{FF2B5EF4-FFF2-40B4-BE49-F238E27FC236}">
                <a16:creationId xmlns:a16="http://schemas.microsoft.com/office/drawing/2014/main" id="{C6A5061A-EB27-41CC-950A-B94939775C65}"/>
              </a:ext>
            </a:extLst>
          </p:cNvPr>
          <p:cNvPicPr>
            <a:picLocks noChangeAspect="1"/>
          </p:cNvPicPr>
          <p:nvPr/>
        </p:nvPicPr>
        <p:blipFill>
          <a:blip r:embed="rId5"/>
          <a:stretch>
            <a:fillRect/>
          </a:stretch>
        </p:blipFill>
        <p:spPr>
          <a:xfrm>
            <a:off x="3087593" y="4095757"/>
            <a:ext cx="4109877" cy="1944633"/>
          </a:xfrm>
          <a:prstGeom prst="rect">
            <a:avLst/>
          </a:prstGeom>
        </p:spPr>
      </p:pic>
      <p:pic>
        <p:nvPicPr>
          <p:cNvPr id="16" name="圖片 15">
            <a:extLst>
              <a:ext uri="{FF2B5EF4-FFF2-40B4-BE49-F238E27FC236}">
                <a16:creationId xmlns:a16="http://schemas.microsoft.com/office/drawing/2014/main" id="{29FE93EA-8DB5-4934-B05B-3324488A033F}"/>
              </a:ext>
            </a:extLst>
          </p:cNvPr>
          <p:cNvPicPr>
            <a:picLocks noChangeAspect="1"/>
          </p:cNvPicPr>
          <p:nvPr/>
        </p:nvPicPr>
        <p:blipFill>
          <a:blip r:embed="rId6"/>
          <a:stretch>
            <a:fillRect/>
          </a:stretch>
        </p:blipFill>
        <p:spPr>
          <a:xfrm>
            <a:off x="7529970" y="1673154"/>
            <a:ext cx="4429743" cy="3962953"/>
          </a:xfrm>
          <a:prstGeom prst="rect">
            <a:avLst/>
          </a:prstGeom>
        </p:spPr>
      </p:pic>
      <p:sp>
        <p:nvSpPr>
          <p:cNvPr id="2" name="投影片編號版面配置區 1">
            <a:extLst>
              <a:ext uri="{FF2B5EF4-FFF2-40B4-BE49-F238E27FC236}">
                <a16:creationId xmlns:a16="http://schemas.microsoft.com/office/drawing/2014/main" id="{DD8703CC-894B-DCC9-95E1-A95A80E306E4}"/>
              </a:ext>
            </a:extLst>
          </p:cNvPr>
          <p:cNvSpPr>
            <a:spLocks noGrp="1"/>
          </p:cNvSpPr>
          <p:nvPr>
            <p:ph type="sldNum" sz="quarter" idx="12"/>
          </p:nvPr>
        </p:nvSpPr>
        <p:spPr/>
        <p:txBody>
          <a:bodyPr/>
          <a:lstStyle/>
          <a:p>
            <a:fld id="{C6FEE364-E43C-45E5-A8B6-46B2F1CD9D34}" type="slidenum">
              <a:rPr lang="zh-TW" altLang="en-US" smtClean="0"/>
              <a:t>19</a:t>
            </a:fld>
            <a:endParaRPr lang="zh-TW" altLang="en-US"/>
          </a:p>
        </p:txBody>
      </p:sp>
    </p:spTree>
    <p:extLst>
      <p:ext uri="{BB962C8B-B14F-4D97-AF65-F5344CB8AC3E}">
        <p14:creationId xmlns:p14="http://schemas.microsoft.com/office/powerpoint/2010/main" val="2058628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DEBE95-E7DE-4965-B492-5D6D393971A6}"/>
              </a:ext>
            </a:extLst>
          </p:cNvPr>
          <p:cNvSpPr>
            <a:spLocks noGrp="1"/>
          </p:cNvSpPr>
          <p:nvPr>
            <p:ph type="title"/>
          </p:nvPr>
        </p:nvSpPr>
        <p:spPr>
          <a:xfrm>
            <a:off x="838200" y="0"/>
            <a:ext cx="10515600" cy="1325563"/>
          </a:xfrm>
        </p:spPr>
        <p:txBody>
          <a:bodyPr>
            <a:noAutofit/>
          </a:bodyPr>
          <a:lstStyle/>
          <a:p>
            <a:pPr algn="ctr">
              <a:lnSpc>
                <a:spcPct val="150000"/>
              </a:lnSpc>
            </a:pPr>
            <a:r>
              <a:rPr lang="zh-TW" altLang="en-US" sz="3600" b="1" dirty="0">
                <a:latin typeface="標楷體" panose="03000509000000000000" pitchFamily="65" charset="-120"/>
                <a:ea typeface="標楷體" panose="03000509000000000000" pitchFamily="65" charset="-120"/>
                <a:cs typeface="Times New Roman" panose="02020603050405020304" pitchFamily="18" charset="0"/>
              </a:rPr>
              <a:t>目錄</a:t>
            </a:r>
            <a:endParaRPr lang="en-US" altLang="zh-TW" sz="3600"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內容版面配置區 2">
            <a:extLst>
              <a:ext uri="{FF2B5EF4-FFF2-40B4-BE49-F238E27FC236}">
                <a16:creationId xmlns:a16="http://schemas.microsoft.com/office/drawing/2014/main" id="{76A47CA1-6053-4C33-9E33-165616CA2714}"/>
              </a:ext>
            </a:extLst>
          </p:cNvPr>
          <p:cNvSpPr>
            <a:spLocks noGrp="1"/>
          </p:cNvSpPr>
          <p:nvPr>
            <p:ph idx="1"/>
          </p:nvPr>
        </p:nvSpPr>
        <p:spPr>
          <a:xfrm>
            <a:off x="838200" y="1142959"/>
            <a:ext cx="10515600" cy="4742728"/>
          </a:xfrm>
        </p:spPr>
        <p:txBody>
          <a:bodyPr>
            <a:normAutofit/>
          </a:bodyPr>
          <a:lstStyle/>
          <a:p>
            <a:pPr>
              <a:lnSpc>
                <a:spcPct val="100000"/>
              </a:lnSpc>
            </a:pPr>
            <a:r>
              <a:rPr lang="zh-TW" altLang="en-US" sz="2000" b="1" i="0" u="none" strike="noStrike" baseline="0" dirty="0">
                <a:latin typeface="標楷體" panose="03000509000000000000" pitchFamily="65" charset="-120"/>
                <a:ea typeface="標楷體" panose="03000509000000000000" pitchFamily="65" charset="-120"/>
              </a:rPr>
              <a:t>引言</a:t>
            </a:r>
            <a:endParaRPr lang="en-US" altLang="zh-TW" sz="2000" b="1" i="0" u="none" strike="noStrike" baseline="0" dirty="0">
              <a:latin typeface="標楷體" panose="03000509000000000000" pitchFamily="65" charset="-120"/>
              <a:ea typeface="標楷體" panose="03000509000000000000" pitchFamily="65" charset="-120"/>
            </a:endParaRPr>
          </a:p>
          <a:p>
            <a:pPr lvl="1">
              <a:lnSpc>
                <a:spcPct val="100000"/>
              </a:lnSpc>
            </a:pPr>
            <a:r>
              <a:rPr lang="zh-TW" altLang="en-US" sz="1800" b="1" i="0" u="none" strike="noStrike" baseline="0" dirty="0">
                <a:latin typeface="標楷體" panose="03000509000000000000" pitchFamily="65" charset="-120"/>
                <a:ea typeface="標楷體" panose="03000509000000000000" pitchFamily="65" charset="-120"/>
              </a:rPr>
              <a:t>減碳與循環經濟</a:t>
            </a:r>
            <a:endParaRPr lang="en-US" altLang="zh-TW" sz="1800" b="1" i="0" u="none" strike="noStrike" baseline="0" dirty="0">
              <a:latin typeface="標楷體" panose="03000509000000000000" pitchFamily="65" charset="-120"/>
              <a:ea typeface="標楷體" panose="03000509000000000000" pitchFamily="65" charset="-120"/>
            </a:endParaRPr>
          </a:p>
          <a:p>
            <a:pPr lvl="1">
              <a:lnSpc>
                <a:spcPct val="100000"/>
              </a:lnSpc>
            </a:pPr>
            <a:r>
              <a:rPr lang="zh-TW" altLang="en-US" sz="1800" b="1" i="0" u="none" strike="noStrike" baseline="0" dirty="0">
                <a:latin typeface="標楷體" panose="03000509000000000000" pitchFamily="65" charset="-120"/>
                <a:ea typeface="標楷體" panose="03000509000000000000" pitchFamily="65" charset="-120"/>
              </a:rPr>
              <a:t>廢液中高純度異丙醇回收</a:t>
            </a:r>
            <a:endParaRPr lang="en-US" altLang="zh-TW" sz="1800" b="1" i="0" u="none" strike="noStrike" baseline="0" dirty="0">
              <a:latin typeface="標楷體" panose="03000509000000000000" pitchFamily="65" charset="-120"/>
              <a:ea typeface="標楷體" panose="03000509000000000000" pitchFamily="65" charset="-120"/>
            </a:endParaRPr>
          </a:p>
          <a:p>
            <a:pPr lvl="1">
              <a:lnSpc>
                <a:spcPct val="100000"/>
              </a:lnSpc>
            </a:pPr>
            <a:r>
              <a:rPr lang="zh-TW" altLang="en-US" sz="1800" b="1" i="0" u="none" strike="noStrike" baseline="0" dirty="0">
                <a:latin typeface="標楷體" panose="03000509000000000000" pitchFamily="65" charset="-120"/>
                <a:ea typeface="標楷體" panose="03000509000000000000" pitchFamily="65" charset="-120"/>
              </a:rPr>
              <a:t>異丙醇回收節能技術</a:t>
            </a:r>
            <a:endParaRPr lang="en-US" altLang="zh-TW" sz="1800" b="1" i="0" u="none" strike="noStrike" baseline="0" dirty="0">
              <a:latin typeface="標楷體" panose="03000509000000000000" pitchFamily="65" charset="-120"/>
              <a:ea typeface="標楷體" panose="03000509000000000000" pitchFamily="65" charset="-120"/>
            </a:endParaRPr>
          </a:p>
          <a:p>
            <a:pPr lvl="1">
              <a:lnSpc>
                <a:spcPct val="100000"/>
              </a:lnSpc>
            </a:pPr>
            <a:r>
              <a:rPr lang="zh-TW" altLang="en-US" sz="1800" b="1" i="0" u="none" strike="noStrike" baseline="0" dirty="0">
                <a:latin typeface="標楷體" panose="03000509000000000000" pitchFamily="65" charset="-120"/>
                <a:ea typeface="標楷體" panose="03000509000000000000" pitchFamily="65" charset="-120"/>
              </a:rPr>
              <a:t>減碳之電氣化技術</a:t>
            </a:r>
            <a:endParaRPr lang="en-US" altLang="zh-TW" sz="1800" b="1" i="0" u="none" strike="noStrike" baseline="0" dirty="0">
              <a:latin typeface="標楷體" panose="03000509000000000000" pitchFamily="65" charset="-120"/>
              <a:ea typeface="標楷體" panose="03000509000000000000" pitchFamily="65" charset="-120"/>
            </a:endParaRPr>
          </a:p>
          <a:p>
            <a:pPr>
              <a:lnSpc>
                <a:spcPct val="100000"/>
              </a:lnSpc>
            </a:pPr>
            <a:r>
              <a:rPr lang="zh-TW" altLang="en-US" sz="2000" b="1" dirty="0">
                <a:latin typeface="標楷體" panose="03000509000000000000" pitchFamily="65" charset="-120"/>
                <a:ea typeface="標楷體" panose="03000509000000000000" pitchFamily="65" charset="-120"/>
              </a:rPr>
              <a:t>成本與排放因子估算</a:t>
            </a:r>
            <a:endParaRPr lang="en-US" altLang="zh-TW" sz="2000" b="1" dirty="0">
              <a:latin typeface="標楷體" panose="03000509000000000000" pitchFamily="65" charset="-120"/>
              <a:ea typeface="標楷體" panose="03000509000000000000" pitchFamily="65" charset="-120"/>
            </a:endParaRPr>
          </a:p>
          <a:p>
            <a:pPr>
              <a:lnSpc>
                <a:spcPct val="100000"/>
              </a:lnSpc>
            </a:pPr>
            <a:r>
              <a:rPr lang="zh-TW" altLang="en-US" sz="2000" b="1" dirty="0">
                <a:latin typeface="標楷體" panose="03000509000000000000" pitchFamily="65" charset="-120"/>
                <a:ea typeface="標楷體" panose="03000509000000000000" pitchFamily="65" charset="-120"/>
              </a:rPr>
              <a:t>二異丙醚共沸蒸餾</a:t>
            </a:r>
            <a:endParaRPr lang="en-US" altLang="zh-TW" sz="2000" b="1" dirty="0">
              <a:latin typeface="標楷體" panose="03000509000000000000" pitchFamily="65" charset="-120"/>
              <a:ea typeface="標楷體" panose="03000509000000000000" pitchFamily="65" charset="-120"/>
            </a:endParaRPr>
          </a:p>
          <a:p>
            <a:pPr>
              <a:lnSpc>
                <a:spcPct val="100000"/>
              </a:lnSpc>
            </a:pPr>
            <a:r>
              <a:rPr lang="zh-TW" altLang="en-US" sz="2000" b="1" i="0" u="none" strike="noStrike" baseline="0" dirty="0">
                <a:latin typeface="標楷體" panose="03000509000000000000" pitchFamily="65" charset="-120"/>
                <a:ea typeface="標楷體" panose="03000509000000000000" pitchFamily="65" charset="-120"/>
              </a:rPr>
              <a:t>環己烷共沸蒸餾</a:t>
            </a:r>
            <a:endParaRPr lang="en-US" altLang="zh-TW" sz="2000" b="1" i="0" u="none" strike="noStrike" baseline="0" dirty="0">
              <a:latin typeface="標楷體" panose="03000509000000000000" pitchFamily="65" charset="-120"/>
              <a:ea typeface="標楷體" panose="03000509000000000000" pitchFamily="65" charset="-120"/>
            </a:endParaRPr>
          </a:p>
          <a:p>
            <a:pPr>
              <a:lnSpc>
                <a:spcPct val="100000"/>
              </a:lnSpc>
            </a:pPr>
            <a:r>
              <a:rPr lang="zh-TW" altLang="en-US" sz="2000" b="1" i="0" u="none" strike="noStrike" baseline="0" dirty="0">
                <a:latin typeface="標楷體" panose="03000509000000000000" pitchFamily="65" charset="-120"/>
                <a:ea typeface="標楷體" panose="03000509000000000000" pitchFamily="65" charset="-120"/>
              </a:rPr>
              <a:t>二甲基亞砜萃取蒸餾</a:t>
            </a:r>
            <a:endParaRPr lang="en-US" altLang="zh-TW" sz="2000" b="1" i="0" u="none" strike="noStrike" baseline="0" dirty="0">
              <a:latin typeface="標楷體" panose="03000509000000000000" pitchFamily="65" charset="-120"/>
              <a:ea typeface="標楷體" panose="03000509000000000000" pitchFamily="65" charset="-120"/>
            </a:endParaRPr>
          </a:p>
          <a:p>
            <a:pPr lvl="1">
              <a:lnSpc>
                <a:spcPct val="100000"/>
              </a:lnSpc>
            </a:pPr>
            <a:r>
              <a:rPr lang="zh-TW" altLang="en-US" sz="1800" b="1" dirty="0">
                <a:latin typeface="標楷體" panose="03000509000000000000" pitchFamily="65" charset="-120"/>
                <a:ea typeface="標楷體" panose="03000509000000000000" pitchFamily="65" charset="-120"/>
              </a:rPr>
              <a:t>未考慮熱整合</a:t>
            </a:r>
            <a:endParaRPr lang="en-US" altLang="zh-TW" sz="1800" b="1" dirty="0">
              <a:latin typeface="標楷體" panose="03000509000000000000" pitchFamily="65" charset="-120"/>
              <a:ea typeface="標楷體" panose="03000509000000000000" pitchFamily="65" charset="-120"/>
            </a:endParaRPr>
          </a:p>
          <a:p>
            <a:pPr lvl="1">
              <a:lnSpc>
                <a:spcPct val="100000"/>
              </a:lnSpc>
            </a:pPr>
            <a:r>
              <a:rPr lang="zh-TW" altLang="en-US" sz="1800" b="1" dirty="0">
                <a:latin typeface="標楷體" panose="03000509000000000000" pitchFamily="65" charset="-120"/>
                <a:ea typeface="標楷體" panose="03000509000000000000" pitchFamily="65" charset="-120"/>
              </a:rPr>
              <a:t>考慮熱整合</a:t>
            </a:r>
            <a:endParaRPr lang="en-US" altLang="zh-TW" sz="1800" b="1" dirty="0">
              <a:latin typeface="標楷體" panose="03000509000000000000" pitchFamily="65" charset="-120"/>
              <a:ea typeface="標楷體" panose="03000509000000000000" pitchFamily="65" charset="-120"/>
            </a:endParaRPr>
          </a:p>
          <a:p>
            <a:pPr>
              <a:lnSpc>
                <a:spcPct val="100000"/>
              </a:lnSpc>
            </a:pPr>
            <a:r>
              <a:rPr lang="zh-TW" altLang="en-US" sz="2000" b="1" i="0" u="none" strike="noStrike" baseline="0" dirty="0">
                <a:latin typeface="標楷體" panose="03000509000000000000" pitchFamily="65" charset="-120"/>
                <a:ea typeface="標楷體" panose="03000509000000000000" pitchFamily="65" charset="-120"/>
              </a:rPr>
              <a:t>結論</a:t>
            </a:r>
            <a:endParaRPr lang="zh-TW" altLang="en-US" sz="2000" b="1"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32B13DCA-E0A0-C3BB-4D51-DCD50519FDB8}"/>
              </a:ext>
            </a:extLst>
          </p:cNvPr>
          <p:cNvSpPr>
            <a:spLocks noGrp="1"/>
          </p:cNvSpPr>
          <p:nvPr>
            <p:ph type="sldNum" sz="quarter" idx="12"/>
          </p:nvPr>
        </p:nvSpPr>
        <p:spPr/>
        <p:txBody>
          <a:bodyPr/>
          <a:lstStyle/>
          <a:p>
            <a:fld id="{C6FEE364-E43C-45E5-A8B6-46B2F1CD9D34}" type="slidenum">
              <a:rPr lang="zh-TW" altLang="en-US" smtClean="0"/>
              <a:t>2</a:t>
            </a:fld>
            <a:endParaRPr lang="zh-TW" altLang="en-US"/>
          </a:p>
        </p:txBody>
      </p:sp>
    </p:spTree>
    <p:extLst>
      <p:ext uri="{BB962C8B-B14F-4D97-AF65-F5344CB8AC3E}">
        <p14:creationId xmlns:p14="http://schemas.microsoft.com/office/powerpoint/2010/main" val="1346252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雙塔共沸蒸餾系統 </a:t>
            </a:r>
            <a:r>
              <a:rPr lang="en-US" altLang="zh-TW" sz="4400" b="1" dirty="0">
                <a:latin typeface="Times New Roman" panose="02020603050405020304" pitchFamily="18" charset="0"/>
                <a:ea typeface="標楷體" panose="03000509000000000000" pitchFamily="65" charset="-120"/>
                <a:cs typeface="Times New Roman" panose="02020603050405020304" pitchFamily="18" charset="0"/>
              </a:rPr>
              <a:t>(DIPE_AD)</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1B6A7776-FA58-48A2-91CC-5B4EBBC7E6AA}"/>
              </a:ext>
            </a:extLst>
          </p:cNvPr>
          <p:cNvPicPr>
            <a:picLocks noChangeAspect="1"/>
          </p:cNvPicPr>
          <p:nvPr/>
        </p:nvPicPr>
        <p:blipFill>
          <a:blip r:embed="rId3"/>
          <a:stretch>
            <a:fillRect/>
          </a:stretch>
        </p:blipFill>
        <p:spPr>
          <a:xfrm>
            <a:off x="974338" y="1148626"/>
            <a:ext cx="11217662" cy="4560748"/>
          </a:xfrm>
          <a:prstGeom prst="rect">
            <a:avLst/>
          </a:prstGeom>
        </p:spPr>
      </p:pic>
      <p:sp>
        <p:nvSpPr>
          <p:cNvPr id="3" name="投影片編號版面配置區 2">
            <a:extLst>
              <a:ext uri="{FF2B5EF4-FFF2-40B4-BE49-F238E27FC236}">
                <a16:creationId xmlns:a16="http://schemas.microsoft.com/office/drawing/2014/main" id="{2A602951-8C9D-D34F-988E-D1E738EB7DF8}"/>
              </a:ext>
            </a:extLst>
          </p:cNvPr>
          <p:cNvSpPr>
            <a:spLocks noGrp="1"/>
          </p:cNvSpPr>
          <p:nvPr>
            <p:ph type="sldNum" sz="quarter" idx="12"/>
          </p:nvPr>
        </p:nvSpPr>
        <p:spPr/>
        <p:txBody>
          <a:bodyPr/>
          <a:lstStyle/>
          <a:p>
            <a:fld id="{C6FEE364-E43C-45E5-A8B6-46B2F1CD9D34}" type="slidenum">
              <a:rPr lang="zh-TW" altLang="en-US" smtClean="0"/>
              <a:t>20</a:t>
            </a:fld>
            <a:endParaRPr lang="zh-TW" altLang="en-US"/>
          </a:p>
        </p:txBody>
      </p:sp>
    </p:spTree>
    <p:extLst>
      <p:ext uri="{BB962C8B-B14F-4D97-AF65-F5344CB8AC3E}">
        <p14:creationId xmlns:p14="http://schemas.microsoft.com/office/powerpoint/2010/main" val="215899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熱泵輔助蒸餾系統（</a:t>
            </a:r>
            <a:r>
              <a:rPr lang="en-US" altLang="zh-TW" sz="4400" b="1" dirty="0">
                <a:latin typeface="Times New Roman" panose="02020603050405020304" pitchFamily="18" charset="0"/>
                <a:ea typeface="標楷體" panose="03000509000000000000" pitchFamily="65" charset="-120"/>
                <a:cs typeface="Times New Roman" panose="02020603050405020304" pitchFamily="18" charset="0"/>
              </a:rPr>
              <a:t>HPAD</a:t>
            </a:r>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）設計</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1F1705B-8464-7FCA-E379-2806266DACF1}"/>
              </a:ext>
            </a:extLst>
          </p:cNvPr>
          <p:cNvSpPr>
            <a:spLocks noGrp="1"/>
          </p:cNvSpPr>
          <p:nvPr>
            <p:ph type="sldNum" sz="quarter" idx="12"/>
          </p:nvPr>
        </p:nvSpPr>
        <p:spPr/>
        <p:txBody>
          <a:bodyPr/>
          <a:lstStyle/>
          <a:p>
            <a:fld id="{C6FEE364-E43C-45E5-A8B6-46B2F1CD9D34}" type="slidenum">
              <a:rPr lang="zh-TW" altLang="en-US" smtClean="0"/>
              <a:t>21</a:t>
            </a:fld>
            <a:endParaRPr lang="zh-TW" altLang="en-US"/>
          </a:p>
        </p:txBody>
      </p:sp>
      <p:pic>
        <p:nvPicPr>
          <p:cNvPr id="5" name="圖片 4">
            <a:extLst>
              <a:ext uri="{FF2B5EF4-FFF2-40B4-BE49-F238E27FC236}">
                <a16:creationId xmlns:a16="http://schemas.microsoft.com/office/drawing/2014/main" id="{868765D7-B12B-09C3-B7EE-0CE80FC975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58489" y="798369"/>
            <a:ext cx="10675021" cy="5261260"/>
          </a:xfrm>
          <a:prstGeom prst="rect">
            <a:avLst/>
          </a:prstGeom>
        </p:spPr>
      </p:pic>
    </p:spTree>
    <p:extLst>
      <p:ext uri="{BB962C8B-B14F-4D97-AF65-F5344CB8AC3E}">
        <p14:creationId xmlns:p14="http://schemas.microsoft.com/office/powerpoint/2010/main" val="2014723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系統熱泵功耗分類與估算</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內容版面配置區 4">
            <a:extLst>
              <a:ext uri="{FF2B5EF4-FFF2-40B4-BE49-F238E27FC236}">
                <a16:creationId xmlns:a16="http://schemas.microsoft.com/office/drawing/2014/main" id="{D611B625-F5A5-4962-BE80-95F3AF555082}"/>
              </a:ext>
            </a:extLst>
          </p:cNvPr>
          <p:cNvSpPr>
            <a:spLocks noGrp="1"/>
          </p:cNvSpPr>
          <p:nvPr>
            <p:ph idx="1"/>
          </p:nvPr>
        </p:nvSpPr>
        <p:spPr>
          <a:xfrm>
            <a:off x="956953" y="1275360"/>
            <a:ext cx="10515600" cy="358226"/>
          </a:xfrm>
        </p:spPr>
        <p:txBody>
          <a:bodyPr>
            <a:normAutofit lnSpcReduction="10000"/>
          </a:bodyPr>
          <a:lstStyle/>
          <a:p>
            <a:pPr marL="0" indent="0">
              <a:buNone/>
            </a:pPr>
            <a:r>
              <a:rPr lang="zh-TW" altLang="en-US" sz="2000" dirty="0">
                <a:latin typeface="標楷體" panose="03000509000000000000" pitchFamily="65" charset="-120"/>
                <a:ea typeface="標楷體" panose="03000509000000000000" pitchFamily="65" charset="-120"/>
              </a:rPr>
              <a:t>根據</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Nogaja</a:t>
            </a:r>
            <a:r>
              <a:rPr lang="zh-TW" altLang="en-US" sz="2000" dirty="0">
                <a:latin typeface="標楷體" panose="03000509000000000000" pitchFamily="65" charset="-120"/>
                <a:ea typeface="標楷體" panose="03000509000000000000" pitchFamily="65" charset="-120"/>
              </a:rPr>
              <a:t>等人分類，雙塔系統屬「熱源不足之高溫系統」</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Type II</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p>
        </p:txBody>
      </p:sp>
      <p:pic>
        <p:nvPicPr>
          <p:cNvPr id="6" name="圖片 5">
            <a:extLst>
              <a:ext uri="{FF2B5EF4-FFF2-40B4-BE49-F238E27FC236}">
                <a16:creationId xmlns:a16="http://schemas.microsoft.com/office/drawing/2014/main" id="{232AD85D-6D26-49EC-974E-BA03B46455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33383" y="2580021"/>
            <a:ext cx="6925234" cy="2553336"/>
          </a:xfrm>
          <a:prstGeom prst="rect">
            <a:avLst/>
          </a:prstGeom>
        </p:spPr>
      </p:pic>
      <p:sp>
        <p:nvSpPr>
          <p:cNvPr id="2" name="投影片編號版面配置區 1">
            <a:extLst>
              <a:ext uri="{FF2B5EF4-FFF2-40B4-BE49-F238E27FC236}">
                <a16:creationId xmlns:a16="http://schemas.microsoft.com/office/drawing/2014/main" id="{FC38BEA7-FA39-B6B3-410F-BD62724EC818}"/>
              </a:ext>
            </a:extLst>
          </p:cNvPr>
          <p:cNvSpPr>
            <a:spLocks noGrp="1"/>
          </p:cNvSpPr>
          <p:nvPr>
            <p:ph type="sldNum" sz="quarter" idx="12"/>
          </p:nvPr>
        </p:nvSpPr>
        <p:spPr/>
        <p:txBody>
          <a:bodyPr/>
          <a:lstStyle/>
          <a:p>
            <a:fld id="{C6FEE364-E43C-45E5-A8B6-46B2F1CD9D34}" type="slidenum">
              <a:rPr lang="zh-TW" altLang="en-US" smtClean="0"/>
              <a:t>22</a:t>
            </a:fld>
            <a:endParaRPr lang="zh-TW" altLang="en-US"/>
          </a:p>
        </p:txBody>
      </p:sp>
    </p:spTree>
    <p:extLst>
      <p:ext uri="{BB962C8B-B14F-4D97-AF65-F5344CB8AC3E}">
        <p14:creationId xmlns:p14="http://schemas.microsoft.com/office/powerpoint/2010/main" val="3360715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蒸汽熱泵系統（</a:t>
            </a:r>
            <a:r>
              <a:rPr lang="en-US" altLang="zh-TW" sz="4400" b="1" dirty="0">
                <a:latin typeface="Times New Roman" panose="02020603050405020304" pitchFamily="18" charset="0"/>
                <a:ea typeface="標楷體" panose="03000509000000000000" pitchFamily="65" charset="-120"/>
                <a:cs typeface="Times New Roman" panose="02020603050405020304" pitchFamily="18" charset="0"/>
              </a:rPr>
              <a:t>SGHP</a:t>
            </a:r>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）概述</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1B6A7776-FA58-48A2-91CC-5B4EBBC7E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88424" y="1148626"/>
            <a:ext cx="11203576" cy="4560748"/>
          </a:xfrm>
          <a:prstGeom prst="rect">
            <a:avLst/>
          </a:prstGeom>
        </p:spPr>
      </p:pic>
      <p:sp>
        <p:nvSpPr>
          <p:cNvPr id="3" name="投影片編號版面配置區 2">
            <a:extLst>
              <a:ext uri="{FF2B5EF4-FFF2-40B4-BE49-F238E27FC236}">
                <a16:creationId xmlns:a16="http://schemas.microsoft.com/office/drawing/2014/main" id="{FD8C0BB1-EB42-7917-2A7E-58984BC4108C}"/>
              </a:ext>
            </a:extLst>
          </p:cNvPr>
          <p:cNvSpPr>
            <a:spLocks noGrp="1"/>
          </p:cNvSpPr>
          <p:nvPr>
            <p:ph type="sldNum" sz="quarter" idx="12"/>
          </p:nvPr>
        </p:nvSpPr>
        <p:spPr/>
        <p:txBody>
          <a:bodyPr/>
          <a:lstStyle/>
          <a:p>
            <a:fld id="{C6FEE364-E43C-45E5-A8B6-46B2F1CD9D34}" type="slidenum">
              <a:rPr lang="zh-TW" altLang="en-US" smtClean="0"/>
              <a:t>23</a:t>
            </a:fld>
            <a:endParaRPr lang="zh-TW" altLang="en-US"/>
          </a:p>
        </p:txBody>
      </p:sp>
    </p:spTree>
    <p:extLst>
      <p:ext uri="{BB962C8B-B14F-4D97-AF65-F5344CB8AC3E}">
        <p14:creationId xmlns:p14="http://schemas.microsoft.com/office/powerpoint/2010/main" val="1728672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標楷體" panose="03000509000000000000" pitchFamily="65" charset="-120"/>
                <a:ea typeface="標楷體" panose="03000509000000000000" pitchFamily="65" charset="-120"/>
                <a:cs typeface="Times New Roman" panose="02020603050405020304" pitchFamily="18" charset="0"/>
              </a:rPr>
              <a:t>經濟效益比較</a:t>
            </a:r>
            <a:endParaRPr lang="zh-TW" altLang="en-US" b="1" dirty="0">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10" name="圖片 9">
            <a:extLst>
              <a:ext uri="{FF2B5EF4-FFF2-40B4-BE49-F238E27FC236}">
                <a16:creationId xmlns:a16="http://schemas.microsoft.com/office/drawing/2014/main" id="{C9F1E1C8-B8F0-4107-A37A-9B35F1C5EE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584121" y="2843513"/>
            <a:ext cx="9285013" cy="2999773"/>
          </a:xfrm>
          <a:prstGeom prst="rect">
            <a:avLst/>
          </a:prstGeom>
        </p:spPr>
      </p:pic>
      <p:pic>
        <p:nvPicPr>
          <p:cNvPr id="12" name="圖片 11">
            <a:extLst>
              <a:ext uri="{FF2B5EF4-FFF2-40B4-BE49-F238E27FC236}">
                <a16:creationId xmlns:a16="http://schemas.microsoft.com/office/drawing/2014/main" id="{E2014EFD-B428-41D1-A520-7502210089E2}"/>
              </a:ext>
            </a:extLst>
          </p:cNvPr>
          <p:cNvPicPr>
            <a:picLocks noChangeAspect="1"/>
          </p:cNvPicPr>
          <p:nvPr/>
        </p:nvPicPr>
        <p:blipFill>
          <a:blip r:embed="rId5"/>
          <a:stretch>
            <a:fillRect/>
          </a:stretch>
        </p:blipFill>
        <p:spPr>
          <a:xfrm>
            <a:off x="366792" y="1287282"/>
            <a:ext cx="3596952" cy="1322947"/>
          </a:xfrm>
          <a:prstGeom prst="rect">
            <a:avLst/>
          </a:prstGeom>
        </p:spPr>
      </p:pic>
      <p:sp>
        <p:nvSpPr>
          <p:cNvPr id="14" name="文字方塊 13">
            <a:extLst>
              <a:ext uri="{FF2B5EF4-FFF2-40B4-BE49-F238E27FC236}">
                <a16:creationId xmlns:a16="http://schemas.microsoft.com/office/drawing/2014/main" id="{6752C898-1187-4B2D-B5BB-CA503F3A16E4}"/>
              </a:ext>
            </a:extLst>
          </p:cNvPr>
          <p:cNvSpPr txBox="1"/>
          <p:nvPr/>
        </p:nvSpPr>
        <p:spPr>
          <a:xfrm>
            <a:off x="3963744" y="2040357"/>
            <a:ext cx="7323666" cy="646331"/>
          </a:xfrm>
          <a:prstGeom prst="rect">
            <a:avLst/>
          </a:prstGeom>
          <a:noFill/>
        </p:spPr>
        <p:txBody>
          <a:bodyPr wrap="square" rtlCol="0">
            <a:spAutoFit/>
          </a:bodyPr>
          <a:lstStyle/>
          <a:p>
            <a:r>
              <a:rPr lang="en-US" altLang="zh-TW" dirty="0"/>
              <a:t>SGHP:</a:t>
            </a:r>
          </a:p>
          <a:p>
            <a:r>
              <a:rPr lang="en-US" altLang="zh-TW" dirty="0"/>
              <a:t>We need 1892.341/5.5= 344.06kW</a:t>
            </a:r>
            <a:endParaRPr lang="zh-TW" altLang="en-US" dirty="0"/>
          </a:p>
        </p:txBody>
      </p:sp>
      <p:sp>
        <p:nvSpPr>
          <p:cNvPr id="2" name="投影片編號版面配置區 1">
            <a:extLst>
              <a:ext uri="{FF2B5EF4-FFF2-40B4-BE49-F238E27FC236}">
                <a16:creationId xmlns:a16="http://schemas.microsoft.com/office/drawing/2014/main" id="{91A8A299-23F7-6501-5217-44A00D93F7A8}"/>
              </a:ext>
            </a:extLst>
          </p:cNvPr>
          <p:cNvSpPr>
            <a:spLocks noGrp="1"/>
          </p:cNvSpPr>
          <p:nvPr>
            <p:ph type="sldNum" sz="quarter" idx="12"/>
          </p:nvPr>
        </p:nvSpPr>
        <p:spPr/>
        <p:txBody>
          <a:bodyPr/>
          <a:lstStyle/>
          <a:p>
            <a:fld id="{C6FEE364-E43C-45E5-A8B6-46B2F1CD9D34}" type="slidenum">
              <a:rPr lang="zh-TW" altLang="en-US" smtClean="0"/>
              <a:t>24</a:t>
            </a:fld>
            <a:endParaRPr lang="zh-TW" altLang="en-US" dirty="0"/>
          </a:p>
        </p:txBody>
      </p:sp>
      <p:sp>
        <p:nvSpPr>
          <p:cNvPr id="8" name="文字方塊 7">
            <a:extLst>
              <a:ext uri="{FF2B5EF4-FFF2-40B4-BE49-F238E27FC236}">
                <a16:creationId xmlns:a16="http://schemas.microsoft.com/office/drawing/2014/main" id="{C83402D3-2443-464F-BBBD-E44AA8EE2A7A}"/>
              </a:ext>
            </a:extLst>
          </p:cNvPr>
          <p:cNvSpPr txBox="1"/>
          <p:nvPr/>
        </p:nvSpPr>
        <p:spPr>
          <a:xfrm>
            <a:off x="3963744" y="1204127"/>
            <a:ext cx="7323666" cy="646331"/>
          </a:xfrm>
          <a:prstGeom prst="rect">
            <a:avLst/>
          </a:prstGeom>
          <a:noFill/>
        </p:spPr>
        <p:txBody>
          <a:bodyPr wrap="square" rtlCol="0">
            <a:spAutoFit/>
          </a:bodyPr>
          <a:lstStyle/>
          <a:p>
            <a:r>
              <a:rPr lang="en-US" altLang="zh-TW" dirty="0"/>
              <a:t>With HPAD :</a:t>
            </a:r>
          </a:p>
          <a:p>
            <a:r>
              <a:rPr lang="en-US" altLang="zh-TW" dirty="0"/>
              <a:t>We need 173.07(EB1)+91.63(cp1)+187.62(EB2)+175.48(cp2) = 627.8kW</a:t>
            </a:r>
            <a:endParaRPr lang="zh-TW" altLang="en-US" dirty="0"/>
          </a:p>
        </p:txBody>
      </p:sp>
    </p:spTree>
    <p:extLst>
      <p:ext uri="{BB962C8B-B14F-4D97-AF65-F5344CB8AC3E}">
        <p14:creationId xmlns:p14="http://schemas.microsoft.com/office/powerpoint/2010/main" val="1492193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3014C72-B21F-4E5E-8439-14624873A8AC}"/>
              </a:ext>
            </a:extLst>
          </p:cNvPr>
          <p:cNvSpPr>
            <a:spLocks noGrp="1"/>
          </p:cNvSpPr>
          <p:nvPr>
            <p:ph type="ctrTitle"/>
          </p:nvPr>
        </p:nvSpPr>
        <p:spPr>
          <a:xfrm>
            <a:off x="0" y="2707574"/>
            <a:ext cx="12192000" cy="1063646"/>
          </a:xfrm>
        </p:spPr>
        <p:txBody>
          <a:bodyPr/>
          <a:lstStyle/>
          <a:p>
            <a:r>
              <a:rPr lang="zh-TW" altLang="en-US" dirty="0">
                <a:latin typeface="標楷體" panose="03000509000000000000" pitchFamily="65" charset="-120"/>
                <a:ea typeface="標楷體" panose="03000509000000000000" pitchFamily="65" charset="-120"/>
              </a:rPr>
              <a:t>環己烷共沸蒸餾</a:t>
            </a:r>
          </a:p>
        </p:txBody>
      </p:sp>
      <p:sp>
        <p:nvSpPr>
          <p:cNvPr id="2" name="文字方塊 1">
            <a:extLst>
              <a:ext uri="{FF2B5EF4-FFF2-40B4-BE49-F238E27FC236}">
                <a16:creationId xmlns:a16="http://schemas.microsoft.com/office/drawing/2014/main" id="{489F90DC-CFF7-4C30-87BD-B3B6AB594F85}"/>
              </a:ext>
            </a:extLst>
          </p:cNvPr>
          <p:cNvSpPr txBox="1"/>
          <p:nvPr/>
        </p:nvSpPr>
        <p:spPr>
          <a:xfrm>
            <a:off x="1116280" y="4144488"/>
            <a:ext cx="10165278" cy="738664"/>
          </a:xfrm>
          <a:prstGeom prst="rect">
            <a:avLst/>
          </a:prstGeom>
          <a:noFill/>
        </p:spPr>
        <p:txBody>
          <a:bodyPr wrap="square" rtlCol="0">
            <a:spAutoFit/>
          </a:bodyPr>
          <a:lstStyle/>
          <a:p>
            <a:r>
              <a:rPr lang="en-US" altLang="zh-TW" sz="1400" dirty="0"/>
              <a:t>San-Jang Wang, </a:t>
            </a:r>
            <a:r>
              <a:rPr lang="en-US" altLang="zh-TW" sz="1400" dirty="0" err="1"/>
              <a:t>Wun</a:t>
            </a:r>
            <a:r>
              <a:rPr lang="en-US" altLang="zh-TW" sz="1400" dirty="0"/>
              <a:t>-Yu Chen, Wen-Teng Chang, Chi-</a:t>
            </a:r>
            <a:r>
              <a:rPr lang="en-US" altLang="zh-TW" sz="1400" dirty="0" err="1"/>
              <a:t>Chih</a:t>
            </a:r>
            <a:r>
              <a:rPr lang="en-US" altLang="zh-TW" sz="1400" dirty="0"/>
              <a:t> Hu, and </a:t>
            </a:r>
            <a:r>
              <a:rPr lang="en-US" altLang="zh-TW" sz="1400" dirty="0" err="1"/>
              <a:t>Shueh</a:t>
            </a:r>
            <a:r>
              <a:rPr lang="en-US" altLang="zh-TW" sz="1400" dirty="0"/>
              <a:t>-Hen Cheng. Optimal</a:t>
            </a:r>
            <a:r>
              <a:rPr lang="zh-TW" altLang="en-US" sz="1400" dirty="0"/>
              <a:t> </a:t>
            </a:r>
            <a:r>
              <a:rPr lang="en-US" altLang="zh-TW" sz="1400" dirty="0"/>
              <a:t>design of mixed acid esterification and</a:t>
            </a:r>
            <a:r>
              <a:rPr lang="zh-TW" altLang="en-US" sz="1400" dirty="0"/>
              <a:t> </a:t>
            </a:r>
            <a:r>
              <a:rPr lang="en-US" altLang="zh-TW" sz="1400" dirty="0"/>
              <a:t>isopropanol dehydration systems via incorporation</a:t>
            </a:r>
            <a:r>
              <a:rPr lang="zh-TW" altLang="en-US" sz="1400" dirty="0"/>
              <a:t> </a:t>
            </a:r>
            <a:r>
              <a:rPr lang="en-US" altLang="zh-TW" sz="1400" dirty="0"/>
              <a:t>of dividing-wall columns. Chemical Engineering and Processing: Process Intensification,</a:t>
            </a:r>
            <a:r>
              <a:rPr lang="zh-TW" altLang="en-US" sz="1400" dirty="0"/>
              <a:t> </a:t>
            </a:r>
            <a:r>
              <a:rPr lang="en-US" altLang="zh-TW" sz="1400" dirty="0"/>
              <a:t>85:108–124, 2014.</a:t>
            </a:r>
            <a:endParaRPr lang="zh-TW" altLang="en-US" sz="1400" dirty="0"/>
          </a:p>
        </p:txBody>
      </p:sp>
      <p:sp>
        <p:nvSpPr>
          <p:cNvPr id="3" name="投影片編號版面配置區 2">
            <a:extLst>
              <a:ext uri="{FF2B5EF4-FFF2-40B4-BE49-F238E27FC236}">
                <a16:creationId xmlns:a16="http://schemas.microsoft.com/office/drawing/2014/main" id="{20FB9362-1053-195B-3148-C86A26AEF4D5}"/>
              </a:ext>
            </a:extLst>
          </p:cNvPr>
          <p:cNvSpPr>
            <a:spLocks noGrp="1"/>
          </p:cNvSpPr>
          <p:nvPr>
            <p:ph type="sldNum" sz="quarter" idx="12"/>
          </p:nvPr>
        </p:nvSpPr>
        <p:spPr/>
        <p:txBody>
          <a:bodyPr/>
          <a:lstStyle/>
          <a:p>
            <a:fld id="{C6FEE364-E43C-45E5-A8B6-46B2F1CD9D34}" type="slidenum">
              <a:rPr lang="zh-TW" altLang="en-US" smtClean="0"/>
              <a:t>25</a:t>
            </a:fld>
            <a:endParaRPr lang="zh-TW" altLang="en-US"/>
          </a:p>
        </p:txBody>
      </p:sp>
    </p:spTree>
    <p:extLst>
      <p:ext uri="{BB962C8B-B14F-4D97-AF65-F5344CB8AC3E}">
        <p14:creationId xmlns:p14="http://schemas.microsoft.com/office/powerpoint/2010/main" val="1027667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en-US" altLang="zh-TW" sz="4400" b="1" dirty="0">
                <a:latin typeface="Times New Roman" panose="02020603050405020304" pitchFamily="18" charset="0"/>
                <a:ea typeface="標楷體" panose="03000509000000000000" pitchFamily="65" charset="-120"/>
                <a:cs typeface="Times New Roman" panose="02020603050405020304" pitchFamily="18" charset="0"/>
              </a:rPr>
              <a:t>IPA–</a:t>
            </a:r>
            <a:r>
              <a:rPr lang="zh-TW" altLang="en-US" sz="4400" b="1" dirty="0">
                <a:latin typeface="標楷體" panose="03000509000000000000" pitchFamily="65" charset="-120"/>
                <a:ea typeface="標楷體" panose="03000509000000000000" pitchFamily="65" charset="-120"/>
                <a:cs typeface="Times New Roman" panose="02020603050405020304" pitchFamily="18" charset="0"/>
              </a:rPr>
              <a:t>水</a:t>
            </a:r>
            <a:r>
              <a:rPr lang="en-US" altLang="zh-TW" sz="4400" b="1" dirty="0">
                <a:latin typeface="Times New Roman" panose="02020603050405020304" pitchFamily="18" charset="0"/>
                <a:ea typeface="標楷體" panose="03000509000000000000" pitchFamily="65" charset="-120"/>
                <a:cs typeface="Times New Roman" panose="02020603050405020304" pitchFamily="18" charset="0"/>
              </a:rPr>
              <a:t>-CYH</a:t>
            </a:r>
            <a:r>
              <a:rPr lang="zh-TW" altLang="en-US" sz="4400" b="1" dirty="0">
                <a:latin typeface="標楷體" panose="03000509000000000000" pitchFamily="65" charset="-120"/>
                <a:ea typeface="標楷體" panose="03000509000000000000" pitchFamily="65" charset="-120"/>
                <a:cs typeface="Times New Roman" panose="02020603050405020304" pitchFamily="18" charset="0"/>
              </a:rPr>
              <a:t>系統熱力學模擬</a:t>
            </a:r>
            <a:r>
              <a:rPr lang="en-US" altLang="zh-TW" sz="4400" b="1" dirty="0">
                <a:latin typeface="Times New Roman" panose="02020603050405020304" pitchFamily="18" charset="0"/>
                <a:ea typeface="標楷體" panose="03000509000000000000" pitchFamily="65" charset="-120"/>
                <a:cs typeface="Times New Roman" panose="02020603050405020304" pitchFamily="18" charset="0"/>
              </a:rPr>
              <a:t>(NRTL)</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 name="圖片 8">
            <a:extLst>
              <a:ext uri="{FF2B5EF4-FFF2-40B4-BE49-F238E27FC236}">
                <a16:creationId xmlns:a16="http://schemas.microsoft.com/office/drawing/2014/main" id="{0EC1DC52-963D-4A4A-B3CF-082C20D780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295" y="1158065"/>
            <a:ext cx="7163800" cy="1768960"/>
          </a:xfrm>
          <a:prstGeom prst="rect">
            <a:avLst/>
          </a:prstGeom>
        </p:spPr>
      </p:pic>
      <p:pic>
        <p:nvPicPr>
          <p:cNvPr id="12" name="圖片 11">
            <a:extLst>
              <a:ext uri="{FF2B5EF4-FFF2-40B4-BE49-F238E27FC236}">
                <a16:creationId xmlns:a16="http://schemas.microsoft.com/office/drawing/2014/main" id="{12CF69D3-BFFE-438B-A226-F79A8129C1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2329" y="3001466"/>
            <a:ext cx="6350766" cy="993786"/>
          </a:xfrm>
          <a:prstGeom prst="rect">
            <a:avLst/>
          </a:prstGeom>
        </p:spPr>
      </p:pic>
      <p:pic>
        <p:nvPicPr>
          <p:cNvPr id="14" name="圖片 13">
            <a:extLst>
              <a:ext uri="{FF2B5EF4-FFF2-40B4-BE49-F238E27FC236}">
                <a16:creationId xmlns:a16="http://schemas.microsoft.com/office/drawing/2014/main" id="{C6A5061A-EB27-41CC-950A-B94939775C6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123981" y="4095757"/>
            <a:ext cx="4060850" cy="1944633"/>
          </a:xfrm>
          <a:prstGeom prst="rect">
            <a:avLst/>
          </a:prstGeom>
        </p:spPr>
      </p:pic>
      <p:pic>
        <p:nvPicPr>
          <p:cNvPr id="16" name="圖片 15">
            <a:extLst>
              <a:ext uri="{FF2B5EF4-FFF2-40B4-BE49-F238E27FC236}">
                <a16:creationId xmlns:a16="http://schemas.microsoft.com/office/drawing/2014/main" id="{29FE93EA-8DB5-4934-B05B-3324488A033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529970" y="1722419"/>
            <a:ext cx="4429743" cy="3864423"/>
          </a:xfrm>
          <a:prstGeom prst="rect">
            <a:avLst/>
          </a:prstGeom>
        </p:spPr>
      </p:pic>
      <p:sp>
        <p:nvSpPr>
          <p:cNvPr id="2" name="投影片編號版面配置區 1">
            <a:extLst>
              <a:ext uri="{FF2B5EF4-FFF2-40B4-BE49-F238E27FC236}">
                <a16:creationId xmlns:a16="http://schemas.microsoft.com/office/drawing/2014/main" id="{2689C2EE-DF7C-5FD5-C2CC-07DDC233CE59}"/>
              </a:ext>
            </a:extLst>
          </p:cNvPr>
          <p:cNvSpPr>
            <a:spLocks noGrp="1"/>
          </p:cNvSpPr>
          <p:nvPr>
            <p:ph type="sldNum" sz="quarter" idx="12"/>
          </p:nvPr>
        </p:nvSpPr>
        <p:spPr/>
        <p:txBody>
          <a:bodyPr/>
          <a:lstStyle/>
          <a:p>
            <a:fld id="{C6FEE364-E43C-45E5-A8B6-46B2F1CD9D34}" type="slidenum">
              <a:rPr lang="zh-TW" altLang="en-US" smtClean="0"/>
              <a:t>26</a:t>
            </a:fld>
            <a:endParaRPr lang="zh-TW" altLang="en-US"/>
          </a:p>
        </p:txBody>
      </p:sp>
    </p:spTree>
    <p:extLst>
      <p:ext uri="{BB962C8B-B14F-4D97-AF65-F5344CB8AC3E}">
        <p14:creationId xmlns:p14="http://schemas.microsoft.com/office/powerpoint/2010/main" val="3696767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三塔共沸蒸餾系統 </a:t>
            </a:r>
            <a:r>
              <a:rPr lang="en-US" altLang="zh-TW" sz="4400" b="1" dirty="0">
                <a:latin typeface="Times New Roman" panose="02020603050405020304" pitchFamily="18" charset="0"/>
                <a:ea typeface="標楷體" panose="03000509000000000000" pitchFamily="65" charset="-120"/>
                <a:cs typeface="Times New Roman" panose="02020603050405020304" pitchFamily="18" charset="0"/>
              </a:rPr>
              <a:t>(CYH_AD)</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1B6A7776-FA58-48A2-91CC-5B4EBBC7E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95783" y="1119179"/>
            <a:ext cx="11424621" cy="4619641"/>
          </a:xfrm>
          <a:prstGeom prst="rect">
            <a:avLst/>
          </a:prstGeom>
        </p:spPr>
      </p:pic>
      <p:sp>
        <p:nvSpPr>
          <p:cNvPr id="3" name="投影片編號版面配置區 2">
            <a:extLst>
              <a:ext uri="{FF2B5EF4-FFF2-40B4-BE49-F238E27FC236}">
                <a16:creationId xmlns:a16="http://schemas.microsoft.com/office/drawing/2014/main" id="{A0F7D3C6-0B38-B0E6-A332-EEF3A755398B}"/>
              </a:ext>
            </a:extLst>
          </p:cNvPr>
          <p:cNvSpPr>
            <a:spLocks noGrp="1"/>
          </p:cNvSpPr>
          <p:nvPr>
            <p:ph type="sldNum" sz="quarter" idx="12"/>
          </p:nvPr>
        </p:nvSpPr>
        <p:spPr/>
        <p:txBody>
          <a:bodyPr/>
          <a:lstStyle/>
          <a:p>
            <a:fld id="{C6FEE364-E43C-45E5-A8B6-46B2F1CD9D34}" type="slidenum">
              <a:rPr lang="zh-TW" altLang="en-US" smtClean="0"/>
              <a:t>27</a:t>
            </a:fld>
            <a:endParaRPr lang="zh-TW" altLang="en-US"/>
          </a:p>
        </p:txBody>
      </p:sp>
    </p:spTree>
    <p:extLst>
      <p:ext uri="{BB962C8B-B14F-4D97-AF65-F5344CB8AC3E}">
        <p14:creationId xmlns:p14="http://schemas.microsoft.com/office/powerpoint/2010/main" val="396045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熱泵輔助蒸餾系統（</a:t>
            </a:r>
            <a:r>
              <a:rPr lang="en-US" altLang="zh-TW" sz="4400" b="1" dirty="0">
                <a:latin typeface="Times New Roman" panose="02020603050405020304" pitchFamily="18" charset="0"/>
                <a:ea typeface="標楷體" panose="03000509000000000000" pitchFamily="65" charset="-120"/>
                <a:cs typeface="Times New Roman" panose="02020603050405020304" pitchFamily="18" charset="0"/>
              </a:rPr>
              <a:t>HPAD</a:t>
            </a:r>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）設計</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87F97D14-BB79-E050-5A20-95D0829DA3BC}"/>
              </a:ext>
            </a:extLst>
          </p:cNvPr>
          <p:cNvSpPr>
            <a:spLocks noGrp="1"/>
          </p:cNvSpPr>
          <p:nvPr>
            <p:ph type="sldNum" sz="quarter" idx="12"/>
          </p:nvPr>
        </p:nvSpPr>
        <p:spPr/>
        <p:txBody>
          <a:bodyPr/>
          <a:lstStyle/>
          <a:p>
            <a:fld id="{C6FEE364-E43C-45E5-A8B6-46B2F1CD9D34}" type="slidenum">
              <a:rPr lang="zh-TW" altLang="en-US" smtClean="0"/>
              <a:t>28</a:t>
            </a:fld>
            <a:endParaRPr lang="zh-TW" altLang="en-US"/>
          </a:p>
        </p:txBody>
      </p:sp>
      <p:pic>
        <p:nvPicPr>
          <p:cNvPr id="5" name="圖片 4">
            <a:extLst>
              <a:ext uri="{FF2B5EF4-FFF2-40B4-BE49-F238E27FC236}">
                <a16:creationId xmlns:a16="http://schemas.microsoft.com/office/drawing/2014/main" id="{C74D23EE-2059-3B76-2B94-9EEC17CD20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4192" y="1021662"/>
            <a:ext cx="12092241" cy="4814675"/>
          </a:xfrm>
          <a:prstGeom prst="rect">
            <a:avLst/>
          </a:prstGeom>
        </p:spPr>
      </p:pic>
    </p:spTree>
    <p:extLst>
      <p:ext uri="{BB962C8B-B14F-4D97-AF65-F5344CB8AC3E}">
        <p14:creationId xmlns:p14="http://schemas.microsoft.com/office/powerpoint/2010/main" val="532108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系統熱泵功耗分類與估算</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內容版面配置區 4">
            <a:extLst>
              <a:ext uri="{FF2B5EF4-FFF2-40B4-BE49-F238E27FC236}">
                <a16:creationId xmlns:a16="http://schemas.microsoft.com/office/drawing/2014/main" id="{D611B625-F5A5-4962-BE80-95F3AF555082}"/>
              </a:ext>
            </a:extLst>
          </p:cNvPr>
          <p:cNvSpPr>
            <a:spLocks noGrp="1"/>
          </p:cNvSpPr>
          <p:nvPr>
            <p:ph idx="1"/>
          </p:nvPr>
        </p:nvSpPr>
        <p:spPr>
          <a:xfrm>
            <a:off x="956953" y="1275360"/>
            <a:ext cx="10515600" cy="838448"/>
          </a:xfrm>
        </p:spPr>
        <p:txBody>
          <a:bodyPr>
            <a:normAutofit/>
          </a:bodyPr>
          <a:lstStyle/>
          <a:p>
            <a:pPr marL="0" indent="0">
              <a:buNone/>
            </a:pPr>
            <a:r>
              <a:rPr lang="zh-TW" altLang="en-US" sz="2000" dirty="0">
                <a:latin typeface="標楷體" panose="03000509000000000000" pitchFamily="65" charset="-120"/>
                <a:ea typeface="標楷體" panose="03000509000000000000" pitchFamily="65" charset="-120"/>
              </a:rPr>
              <a:t>根據</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Nogaja</a:t>
            </a:r>
            <a:r>
              <a:rPr lang="zh-TW" altLang="en-US" sz="2000" dirty="0">
                <a:latin typeface="標楷體" panose="03000509000000000000" pitchFamily="65" charset="-120"/>
                <a:ea typeface="標楷體" panose="03000509000000000000" pitchFamily="65" charset="-120"/>
              </a:rPr>
              <a:t>等人分類，</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C1</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Type II</a:t>
            </a:r>
            <a:r>
              <a:rPr lang="zh-TW" altLang="en-US" sz="2000" dirty="0">
                <a:latin typeface="標楷體" panose="03000509000000000000" pitchFamily="65" charset="-120"/>
                <a:ea typeface="標楷體" panose="03000509000000000000" pitchFamily="65" charset="-120"/>
              </a:rPr>
              <a:t>（高溫系統，熱源不足）；</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C2</a:t>
            </a:r>
            <a:r>
              <a:rPr lang="zh-TW" altLang="en-US" sz="2000" dirty="0">
                <a:latin typeface="標楷體" panose="03000509000000000000" pitchFamily="65" charset="-120"/>
                <a:ea typeface="標楷體" panose="03000509000000000000" pitchFamily="65" charset="-120"/>
              </a:rPr>
              <a:t>與</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C3</a:t>
            </a:r>
            <a:r>
              <a:rPr lang="zh-TW" altLang="en-US" sz="2000" dirty="0">
                <a:latin typeface="標楷體" panose="03000509000000000000" pitchFamily="65" charset="-120"/>
                <a:ea typeface="標楷體" panose="03000509000000000000" pitchFamily="65" charset="-120"/>
              </a:rPr>
              <a:t>整合系統：</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Type I</a:t>
            </a:r>
            <a:r>
              <a:rPr lang="zh-TW" altLang="en-US" sz="2000" dirty="0">
                <a:latin typeface="標楷體" panose="03000509000000000000" pitchFamily="65" charset="-120"/>
                <a:ea typeface="標楷體" panose="03000509000000000000" pitchFamily="65" charset="-120"/>
              </a:rPr>
              <a:t>（高溫系統，熱源充足）</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 name="圖片 5">
            <a:extLst>
              <a:ext uri="{FF2B5EF4-FFF2-40B4-BE49-F238E27FC236}">
                <a16:creationId xmlns:a16="http://schemas.microsoft.com/office/drawing/2014/main" id="{232AD85D-6D26-49EC-974E-BA03B46455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33383" y="2423240"/>
            <a:ext cx="6925234" cy="2866898"/>
          </a:xfrm>
          <a:prstGeom prst="rect">
            <a:avLst/>
          </a:prstGeom>
        </p:spPr>
      </p:pic>
      <p:pic>
        <p:nvPicPr>
          <p:cNvPr id="7" name="圖片 6">
            <a:extLst>
              <a:ext uri="{FF2B5EF4-FFF2-40B4-BE49-F238E27FC236}">
                <a16:creationId xmlns:a16="http://schemas.microsoft.com/office/drawing/2014/main" id="{95510EBD-0A4A-456D-8706-F267BE462ED3}"/>
              </a:ext>
            </a:extLst>
          </p:cNvPr>
          <p:cNvPicPr>
            <a:picLocks noChangeAspect="1"/>
          </p:cNvPicPr>
          <p:nvPr/>
        </p:nvPicPr>
        <p:blipFill rotWithShape="1">
          <a:blip r:embed="rId4"/>
          <a:srcRect r="34431"/>
          <a:stretch/>
        </p:blipFill>
        <p:spPr>
          <a:xfrm>
            <a:off x="5339304" y="5290138"/>
            <a:ext cx="4588467" cy="1397494"/>
          </a:xfrm>
          <a:prstGeom prst="rect">
            <a:avLst/>
          </a:prstGeom>
        </p:spPr>
      </p:pic>
      <p:sp>
        <p:nvSpPr>
          <p:cNvPr id="2" name="投影片編號版面配置區 1">
            <a:extLst>
              <a:ext uri="{FF2B5EF4-FFF2-40B4-BE49-F238E27FC236}">
                <a16:creationId xmlns:a16="http://schemas.microsoft.com/office/drawing/2014/main" id="{6893FB88-F5B5-146E-B04E-B022FDFA71C0}"/>
              </a:ext>
            </a:extLst>
          </p:cNvPr>
          <p:cNvSpPr>
            <a:spLocks noGrp="1"/>
          </p:cNvSpPr>
          <p:nvPr>
            <p:ph type="sldNum" sz="quarter" idx="12"/>
          </p:nvPr>
        </p:nvSpPr>
        <p:spPr/>
        <p:txBody>
          <a:bodyPr/>
          <a:lstStyle/>
          <a:p>
            <a:fld id="{C6FEE364-E43C-45E5-A8B6-46B2F1CD9D34}" type="slidenum">
              <a:rPr lang="zh-TW" altLang="en-US" smtClean="0"/>
              <a:t>29</a:t>
            </a:fld>
            <a:endParaRPr lang="zh-TW" altLang="en-US"/>
          </a:p>
        </p:txBody>
      </p:sp>
    </p:spTree>
    <p:extLst>
      <p:ext uri="{BB962C8B-B14F-4D97-AF65-F5344CB8AC3E}">
        <p14:creationId xmlns:p14="http://schemas.microsoft.com/office/powerpoint/2010/main" val="3023496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C7393B-6362-40D2-854D-E22306D269B7}"/>
              </a:ext>
            </a:extLst>
          </p:cNvPr>
          <p:cNvSpPr>
            <a:spLocks noGrp="1"/>
          </p:cNvSpPr>
          <p:nvPr>
            <p:ph type="title"/>
          </p:nvPr>
        </p:nvSpPr>
        <p:spPr>
          <a:xfrm>
            <a:off x="772584" y="863072"/>
            <a:ext cx="10515600" cy="2852737"/>
          </a:xfrm>
        </p:spPr>
        <p:txBody>
          <a:bodyPr/>
          <a:lstStyle/>
          <a:p>
            <a:r>
              <a:rPr lang="zh-TW" altLang="en-US" dirty="0">
                <a:latin typeface="標楷體" panose="03000509000000000000" pitchFamily="65" charset="-120"/>
                <a:ea typeface="標楷體" panose="03000509000000000000" pitchFamily="65" charset="-120"/>
                <a:cs typeface="Times New Roman" panose="02020603050405020304" pitchFamily="18" charset="0"/>
              </a:rPr>
              <a:t>引言</a:t>
            </a:r>
          </a:p>
        </p:txBody>
      </p:sp>
      <p:sp>
        <p:nvSpPr>
          <p:cNvPr id="3" name="文字版面配置區 2">
            <a:extLst>
              <a:ext uri="{FF2B5EF4-FFF2-40B4-BE49-F238E27FC236}">
                <a16:creationId xmlns:a16="http://schemas.microsoft.com/office/drawing/2014/main" id="{A309778A-31C1-4244-A97B-43B29F33E157}"/>
              </a:ext>
            </a:extLst>
          </p:cNvPr>
          <p:cNvSpPr>
            <a:spLocks noGrp="1"/>
          </p:cNvSpPr>
          <p:nvPr>
            <p:ph type="body" idx="1"/>
          </p:nvPr>
        </p:nvSpPr>
        <p:spPr>
          <a:xfrm>
            <a:off x="772584" y="3742797"/>
            <a:ext cx="10515600" cy="1500187"/>
          </a:xfrm>
        </p:spPr>
        <p:txBody>
          <a:bodyPr/>
          <a:lstStyle/>
          <a:p>
            <a:r>
              <a:rPr lang="zh-TW" altLang="en-US"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減碳與循環經濟</a:t>
            </a:r>
            <a:endParaRPr lang="en-US" altLang="zh-TW"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8CCD22B2-5385-EF43-5819-5D524766D949}"/>
              </a:ext>
            </a:extLst>
          </p:cNvPr>
          <p:cNvSpPr>
            <a:spLocks noGrp="1"/>
          </p:cNvSpPr>
          <p:nvPr>
            <p:ph type="sldNum" sz="quarter" idx="12"/>
          </p:nvPr>
        </p:nvSpPr>
        <p:spPr/>
        <p:txBody>
          <a:bodyPr/>
          <a:lstStyle/>
          <a:p>
            <a:fld id="{C6FEE364-E43C-45E5-A8B6-46B2F1CD9D34}" type="slidenum">
              <a:rPr lang="zh-TW" altLang="en-US" smtClean="0"/>
              <a:t>3</a:t>
            </a:fld>
            <a:endParaRPr lang="zh-TW" altLang="en-US"/>
          </a:p>
        </p:txBody>
      </p:sp>
    </p:spTree>
    <p:extLst>
      <p:ext uri="{BB962C8B-B14F-4D97-AF65-F5344CB8AC3E}">
        <p14:creationId xmlns:p14="http://schemas.microsoft.com/office/powerpoint/2010/main" val="200592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蒸汽熱泵系統（</a:t>
            </a:r>
            <a:r>
              <a:rPr lang="en-US" altLang="zh-TW" sz="4400" b="1" dirty="0">
                <a:latin typeface="Times New Roman" panose="02020603050405020304" pitchFamily="18" charset="0"/>
                <a:ea typeface="標楷體" panose="03000509000000000000" pitchFamily="65" charset="-120"/>
                <a:cs typeface="Times New Roman" panose="02020603050405020304" pitchFamily="18" charset="0"/>
              </a:rPr>
              <a:t>SGHP</a:t>
            </a:r>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）概述</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1B6A7776-FA58-48A2-91CC-5B4EBBC7E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94212" y="1213928"/>
            <a:ext cx="11203576" cy="4430143"/>
          </a:xfrm>
          <a:prstGeom prst="rect">
            <a:avLst/>
          </a:prstGeom>
        </p:spPr>
      </p:pic>
      <p:sp>
        <p:nvSpPr>
          <p:cNvPr id="3" name="投影片編號版面配置區 2">
            <a:extLst>
              <a:ext uri="{FF2B5EF4-FFF2-40B4-BE49-F238E27FC236}">
                <a16:creationId xmlns:a16="http://schemas.microsoft.com/office/drawing/2014/main" id="{DB8C6946-65BB-E365-EAFA-61E50144D1AD}"/>
              </a:ext>
            </a:extLst>
          </p:cNvPr>
          <p:cNvSpPr>
            <a:spLocks noGrp="1"/>
          </p:cNvSpPr>
          <p:nvPr>
            <p:ph type="sldNum" sz="quarter" idx="12"/>
          </p:nvPr>
        </p:nvSpPr>
        <p:spPr/>
        <p:txBody>
          <a:bodyPr/>
          <a:lstStyle/>
          <a:p>
            <a:fld id="{C6FEE364-E43C-45E5-A8B6-46B2F1CD9D34}" type="slidenum">
              <a:rPr lang="zh-TW" altLang="en-US" smtClean="0"/>
              <a:t>30</a:t>
            </a:fld>
            <a:endParaRPr lang="zh-TW" altLang="en-US"/>
          </a:p>
        </p:txBody>
      </p:sp>
    </p:spTree>
    <p:extLst>
      <p:ext uri="{BB962C8B-B14F-4D97-AF65-F5344CB8AC3E}">
        <p14:creationId xmlns:p14="http://schemas.microsoft.com/office/powerpoint/2010/main" val="1266106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標楷體" panose="03000509000000000000" pitchFamily="65" charset="-120"/>
                <a:ea typeface="標楷體" panose="03000509000000000000" pitchFamily="65" charset="-120"/>
                <a:cs typeface="Times New Roman" panose="02020603050405020304" pitchFamily="18" charset="0"/>
              </a:rPr>
              <a:t>經濟效益比較</a:t>
            </a:r>
            <a:endParaRPr lang="zh-TW" altLang="en-US" b="1" dirty="0">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10" name="圖片 9">
            <a:extLst>
              <a:ext uri="{FF2B5EF4-FFF2-40B4-BE49-F238E27FC236}">
                <a16:creationId xmlns:a16="http://schemas.microsoft.com/office/drawing/2014/main" id="{C9F1E1C8-B8F0-4107-A37A-9B35F1C5EE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584122" y="2845050"/>
            <a:ext cx="9285010" cy="2996699"/>
          </a:xfrm>
          <a:prstGeom prst="rect">
            <a:avLst/>
          </a:prstGeom>
        </p:spPr>
      </p:pic>
      <p:sp>
        <p:nvSpPr>
          <p:cNvPr id="14" name="文字方塊 13">
            <a:extLst>
              <a:ext uri="{FF2B5EF4-FFF2-40B4-BE49-F238E27FC236}">
                <a16:creationId xmlns:a16="http://schemas.microsoft.com/office/drawing/2014/main" id="{6752C898-1187-4B2D-B5BB-CA503F3A16E4}"/>
              </a:ext>
            </a:extLst>
          </p:cNvPr>
          <p:cNvSpPr txBox="1"/>
          <p:nvPr/>
        </p:nvSpPr>
        <p:spPr>
          <a:xfrm>
            <a:off x="3963744" y="2040357"/>
            <a:ext cx="7323666" cy="646331"/>
          </a:xfrm>
          <a:prstGeom prst="rect">
            <a:avLst/>
          </a:prstGeom>
          <a:noFill/>
        </p:spPr>
        <p:txBody>
          <a:bodyPr wrap="square" rtlCol="0">
            <a:spAutoFit/>
          </a:bodyPr>
          <a:lstStyle/>
          <a:p>
            <a:r>
              <a:rPr lang="en-US" altLang="zh-TW" dirty="0"/>
              <a:t>SGHP:</a:t>
            </a:r>
          </a:p>
          <a:p>
            <a:r>
              <a:rPr lang="en-US" altLang="zh-TW" dirty="0"/>
              <a:t>We need 4440.637/5.5= 807.39kW</a:t>
            </a:r>
            <a:endParaRPr lang="zh-TW" altLang="en-US" dirty="0"/>
          </a:p>
        </p:txBody>
      </p:sp>
      <p:sp>
        <p:nvSpPr>
          <p:cNvPr id="7" name="文字方塊 6">
            <a:extLst>
              <a:ext uri="{FF2B5EF4-FFF2-40B4-BE49-F238E27FC236}">
                <a16:creationId xmlns:a16="http://schemas.microsoft.com/office/drawing/2014/main" id="{3E38211C-29D8-45BF-B830-2B1A55D35092}"/>
              </a:ext>
            </a:extLst>
          </p:cNvPr>
          <p:cNvSpPr txBox="1"/>
          <p:nvPr/>
        </p:nvSpPr>
        <p:spPr>
          <a:xfrm>
            <a:off x="287867" y="1319912"/>
            <a:ext cx="4065058" cy="1200329"/>
          </a:xfrm>
          <a:prstGeom prst="rect">
            <a:avLst/>
          </a:prstGeom>
          <a:noFill/>
        </p:spPr>
        <p:txBody>
          <a:bodyPr wrap="square" rtlCol="0">
            <a:spAutoFit/>
          </a:bodyPr>
          <a:lstStyle/>
          <a:p>
            <a:r>
              <a:rPr lang="en-US" altLang="zh-TW" dirty="0"/>
              <a:t>Without HPAD</a:t>
            </a:r>
          </a:p>
          <a:p>
            <a:r>
              <a:rPr lang="en-US" altLang="zh-TW" dirty="0"/>
              <a:t>C1+C2+C3</a:t>
            </a:r>
          </a:p>
          <a:p>
            <a:r>
              <a:rPr lang="en-US" altLang="zh-TW" dirty="0"/>
              <a:t>= 634.567+2073.65+1732.51</a:t>
            </a:r>
            <a:br>
              <a:rPr lang="en-US" altLang="zh-TW" dirty="0"/>
            </a:br>
            <a:r>
              <a:rPr lang="en-US" altLang="zh-TW" dirty="0"/>
              <a:t>= 4440.637kW (Reboiler Duty)</a:t>
            </a:r>
            <a:endParaRPr lang="zh-TW" altLang="en-US" dirty="0"/>
          </a:p>
        </p:txBody>
      </p:sp>
      <p:sp>
        <p:nvSpPr>
          <p:cNvPr id="2" name="投影片編號版面配置區 1">
            <a:extLst>
              <a:ext uri="{FF2B5EF4-FFF2-40B4-BE49-F238E27FC236}">
                <a16:creationId xmlns:a16="http://schemas.microsoft.com/office/drawing/2014/main" id="{23C6A9FB-6A14-C90D-3F9C-1DC3F3AFA864}"/>
              </a:ext>
            </a:extLst>
          </p:cNvPr>
          <p:cNvSpPr>
            <a:spLocks noGrp="1"/>
          </p:cNvSpPr>
          <p:nvPr>
            <p:ph type="sldNum" sz="quarter" idx="12"/>
          </p:nvPr>
        </p:nvSpPr>
        <p:spPr/>
        <p:txBody>
          <a:bodyPr/>
          <a:lstStyle/>
          <a:p>
            <a:fld id="{C6FEE364-E43C-45E5-A8B6-46B2F1CD9D34}" type="slidenum">
              <a:rPr lang="zh-TW" altLang="en-US" smtClean="0"/>
              <a:t>31</a:t>
            </a:fld>
            <a:endParaRPr lang="zh-TW" altLang="en-US"/>
          </a:p>
        </p:txBody>
      </p:sp>
      <p:sp>
        <p:nvSpPr>
          <p:cNvPr id="9" name="文字方塊 8">
            <a:extLst>
              <a:ext uri="{FF2B5EF4-FFF2-40B4-BE49-F238E27FC236}">
                <a16:creationId xmlns:a16="http://schemas.microsoft.com/office/drawing/2014/main" id="{26AEC4F9-0F12-4581-BDA8-4486CC6FD535}"/>
              </a:ext>
            </a:extLst>
          </p:cNvPr>
          <p:cNvSpPr txBox="1"/>
          <p:nvPr/>
        </p:nvSpPr>
        <p:spPr>
          <a:xfrm>
            <a:off x="3889376" y="1016252"/>
            <a:ext cx="7899401" cy="923330"/>
          </a:xfrm>
          <a:prstGeom prst="rect">
            <a:avLst/>
          </a:prstGeom>
          <a:noFill/>
        </p:spPr>
        <p:txBody>
          <a:bodyPr wrap="square" rtlCol="0">
            <a:spAutoFit/>
          </a:bodyPr>
          <a:lstStyle/>
          <a:p>
            <a:r>
              <a:rPr lang="en-US" altLang="zh-TW" dirty="0"/>
              <a:t>With HPAD :</a:t>
            </a:r>
            <a:br>
              <a:rPr lang="en-US" altLang="zh-TW" dirty="0"/>
            </a:br>
            <a:r>
              <a:rPr lang="en-US" altLang="zh-TW" dirty="0"/>
              <a:t>We need</a:t>
            </a:r>
          </a:p>
          <a:p>
            <a:r>
              <a:rPr lang="en-US" altLang="zh-TW" dirty="0"/>
              <a:t> 93.39(cp1)+311.61(EB1)+793.72(cp2)+274.14(cp3)+389.12(EB2)=1861.98kW</a:t>
            </a:r>
            <a:endParaRPr lang="zh-TW" altLang="en-US" dirty="0"/>
          </a:p>
        </p:txBody>
      </p:sp>
    </p:spTree>
    <p:extLst>
      <p:ext uri="{BB962C8B-B14F-4D97-AF65-F5344CB8AC3E}">
        <p14:creationId xmlns:p14="http://schemas.microsoft.com/office/powerpoint/2010/main" val="2511270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3014C72-B21F-4E5E-8439-14624873A8AC}"/>
              </a:ext>
            </a:extLst>
          </p:cNvPr>
          <p:cNvSpPr>
            <a:spLocks noGrp="1"/>
          </p:cNvSpPr>
          <p:nvPr>
            <p:ph type="ctrTitle"/>
          </p:nvPr>
        </p:nvSpPr>
        <p:spPr>
          <a:xfrm>
            <a:off x="0" y="2707574"/>
            <a:ext cx="12192000" cy="1063646"/>
          </a:xfrm>
        </p:spPr>
        <p:txBody>
          <a:bodyPr/>
          <a:lstStyle/>
          <a:p>
            <a:r>
              <a:rPr lang="zh-TW" altLang="en-US" dirty="0">
                <a:latin typeface="標楷體" panose="03000509000000000000" pitchFamily="65" charset="-120"/>
                <a:ea typeface="標楷體" panose="03000509000000000000" pitchFamily="65" charset="-120"/>
              </a:rPr>
              <a:t>二甲基亞砜萃取蒸餾</a:t>
            </a:r>
          </a:p>
        </p:txBody>
      </p:sp>
      <p:sp>
        <p:nvSpPr>
          <p:cNvPr id="2" name="投影片編號版面配置區 1">
            <a:extLst>
              <a:ext uri="{FF2B5EF4-FFF2-40B4-BE49-F238E27FC236}">
                <a16:creationId xmlns:a16="http://schemas.microsoft.com/office/drawing/2014/main" id="{168D6D20-7C14-5F96-83C5-63E8D1413C61}"/>
              </a:ext>
            </a:extLst>
          </p:cNvPr>
          <p:cNvSpPr>
            <a:spLocks noGrp="1"/>
          </p:cNvSpPr>
          <p:nvPr>
            <p:ph type="sldNum" sz="quarter" idx="12"/>
          </p:nvPr>
        </p:nvSpPr>
        <p:spPr/>
        <p:txBody>
          <a:bodyPr/>
          <a:lstStyle/>
          <a:p>
            <a:fld id="{C6FEE364-E43C-45E5-A8B6-46B2F1CD9D34}" type="slidenum">
              <a:rPr lang="zh-TW" altLang="en-US" smtClean="0"/>
              <a:t>32</a:t>
            </a:fld>
            <a:endParaRPr lang="zh-TW" altLang="en-US"/>
          </a:p>
        </p:txBody>
      </p:sp>
    </p:spTree>
    <p:extLst>
      <p:ext uri="{BB962C8B-B14F-4D97-AF65-F5344CB8AC3E}">
        <p14:creationId xmlns:p14="http://schemas.microsoft.com/office/powerpoint/2010/main" val="2219852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en-US" altLang="zh-TW" sz="4400" b="1" dirty="0">
                <a:latin typeface="Times New Roman" panose="02020603050405020304" pitchFamily="18" charset="0"/>
                <a:ea typeface="標楷體" panose="03000509000000000000" pitchFamily="65" charset="-120"/>
                <a:cs typeface="Times New Roman" panose="02020603050405020304" pitchFamily="18" charset="0"/>
              </a:rPr>
              <a:t>IPA–</a:t>
            </a:r>
            <a:r>
              <a:rPr lang="zh-TW" altLang="en-US" sz="4400" b="1" dirty="0">
                <a:latin typeface="標楷體" panose="03000509000000000000" pitchFamily="65" charset="-120"/>
                <a:ea typeface="標楷體" panose="03000509000000000000" pitchFamily="65" charset="-120"/>
                <a:cs typeface="Times New Roman" panose="02020603050405020304" pitchFamily="18" charset="0"/>
              </a:rPr>
              <a:t>水</a:t>
            </a:r>
            <a:r>
              <a:rPr lang="en-US" altLang="zh-TW" sz="4400" b="1" dirty="0">
                <a:latin typeface="Times New Roman" panose="02020603050405020304" pitchFamily="18" charset="0"/>
                <a:ea typeface="標楷體" panose="03000509000000000000" pitchFamily="65" charset="-120"/>
                <a:cs typeface="Times New Roman" panose="02020603050405020304" pitchFamily="18" charset="0"/>
              </a:rPr>
              <a:t>-DMSO</a:t>
            </a:r>
            <a:r>
              <a:rPr lang="zh-TW" altLang="en-US" sz="4400" b="1" dirty="0">
                <a:latin typeface="標楷體" panose="03000509000000000000" pitchFamily="65" charset="-120"/>
                <a:ea typeface="標楷體" panose="03000509000000000000" pitchFamily="65" charset="-120"/>
                <a:cs typeface="Times New Roman" panose="02020603050405020304" pitchFamily="18" charset="0"/>
              </a:rPr>
              <a:t>系統熱力學模擬</a:t>
            </a:r>
            <a:r>
              <a:rPr lang="en-US" altLang="zh-TW" sz="4400" b="1" dirty="0">
                <a:latin typeface="Times New Roman" panose="02020603050405020304" pitchFamily="18" charset="0"/>
                <a:ea typeface="標楷體" panose="03000509000000000000" pitchFamily="65" charset="-120"/>
                <a:cs typeface="Times New Roman" panose="02020603050405020304" pitchFamily="18" charset="0"/>
              </a:rPr>
              <a:t>(NRTL)</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 name="圖片 8">
            <a:extLst>
              <a:ext uri="{FF2B5EF4-FFF2-40B4-BE49-F238E27FC236}">
                <a16:creationId xmlns:a16="http://schemas.microsoft.com/office/drawing/2014/main" id="{0EC1DC52-963D-4A4A-B3CF-082C20D780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7272" y="1874248"/>
            <a:ext cx="7737822" cy="1832379"/>
          </a:xfrm>
          <a:prstGeom prst="rect">
            <a:avLst/>
          </a:prstGeom>
        </p:spPr>
      </p:pic>
      <p:pic>
        <p:nvPicPr>
          <p:cNvPr id="12" name="圖片 11">
            <a:extLst>
              <a:ext uri="{FF2B5EF4-FFF2-40B4-BE49-F238E27FC236}">
                <a16:creationId xmlns:a16="http://schemas.microsoft.com/office/drawing/2014/main" id="{12CF69D3-BFFE-438B-A226-F79A8129C1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1321" y="4136366"/>
            <a:ext cx="6849725" cy="1041240"/>
          </a:xfrm>
          <a:prstGeom prst="rect">
            <a:avLst/>
          </a:prstGeom>
        </p:spPr>
      </p:pic>
      <p:sp>
        <p:nvSpPr>
          <p:cNvPr id="2" name="投影片編號版面配置區 1">
            <a:extLst>
              <a:ext uri="{FF2B5EF4-FFF2-40B4-BE49-F238E27FC236}">
                <a16:creationId xmlns:a16="http://schemas.microsoft.com/office/drawing/2014/main" id="{7AF0E256-3D69-AE58-8446-ECDDDBA1EF13}"/>
              </a:ext>
            </a:extLst>
          </p:cNvPr>
          <p:cNvSpPr>
            <a:spLocks noGrp="1"/>
          </p:cNvSpPr>
          <p:nvPr>
            <p:ph type="sldNum" sz="quarter" idx="12"/>
          </p:nvPr>
        </p:nvSpPr>
        <p:spPr/>
        <p:txBody>
          <a:bodyPr/>
          <a:lstStyle/>
          <a:p>
            <a:fld id="{C6FEE364-E43C-45E5-A8B6-46B2F1CD9D34}" type="slidenum">
              <a:rPr lang="zh-TW" altLang="en-US" smtClean="0"/>
              <a:t>33</a:t>
            </a:fld>
            <a:endParaRPr lang="zh-TW" altLang="en-US"/>
          </a:p>
        </p:txBody>
      </p:sp>
      <p:pic>
        <p:nvPicPr>
          <p:cNvPr id="5" name="圖片 4">
            <a:extLst>
              <a:ext uri="{FF2B5EF4-FFF2-40B4-BE49-F238E27FC236}">
                <a16:creationId xmlns:a16="http://schemas.microsoft.com/office/drawing/2014/main" id="{6AA78A2D-B8DE-4D93-A214-F4290C581E78}"/>
              </a:ext>
            </a:extLst>
          </p:cNvPr>
          <p:cNvPicPr>
            <a:picLocks noChangeAspect="1"/>
          </p:cNvPicPr>
          <p:nvPr/>
        </p:nvPicPr>
        <p:blipFill rotWithShape="1">
          <a:blip r:embed="rId5"/>
          <a:srcRect l="21383" r="22435"/>
          <a:stretch/>
        </p:blipFill>
        <p:spPr>
          <a:xfrm>
            <a:off x="8254413" y="2174322"/>
            <a:ext cx="3455574" cy="3003284"/>
          </a:xfrm>
          <a:prstGeom prst="rect">
            <a:avLst/>
          </a:prstGeom>
        </p:spPr>
      </p:pic>
    </p:spTree>
    <p:extLst>
      <p:ext uri="{BB962C8B-B14F-4D97-AF65-F5344CB8AC3E}">
        <p14:creationId xmlns:p14="http://schemas.microsoft.com/office/powerpoint/2010/main" val="2631851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3014C72-B21F-4E5E-8439-14624873A8AC}"/>
              </a:ext>
            </a:extLst>
          </p:cNvPr>
          <p:cNvSpPr>
            <a:spLocks noGrp="1"/>
          </p:cNvSpPr>
          <p:nvPr>
            <p:ph type="ctrTitle"/>
          </p:nvPr>
        </p:nvSpPr>
        <p:spPr>
          <a:xfrm>
            <a:off x="0" y="2707574"/>
            <a:ext cx="12192000" cy="1063646"/>
          </a:xfrm>
        </p:spPr>
        <p:txBody>
          <a:bodyPr/>
          <a:lstStyle/>
          <a:p>
            <a:r>
              <a:rPr lang="zh-TW" altLang="en-US" dirty="0">
                <a:latin typeface="標楷體" panose="03000509000000000000" pitchFamily="65" charset="-120"/>
                <a:ea typeface="標楷體" panose="03000509000000000000" pitchFamily="65" charset="-120"/>
              </a:rPr>
              <a:t>未進行熱整合</a:t>
            </a:r>
          </a:p>
        </p:txBody>
      </p:sp>
      <p:sp>
        <p:nvSpPr>
          <p:cNvPr id="3" name="文字方塊 2">
            <a:extLst>
              <a:ext uri="{FF2B5EF4-FFF2-40B4-BE49-F238E27FC236}">
                <a16:creationId xmlns:a16="http://schemas.microsoft.com/office/drawing/2014/main" id="{273E1BF9-ECD0-4A8A-A28F-F10592D3883D}"/>
              </a:ext>
            </a:extLst>
          </p:cNvPr>
          <p:cNvSpPr txBox="1"/>
          <p:nvPr/>
        </p:nvSpPr>
        <p:spPr>
          <a:xfrm>
            <a:off x="475013" y="4144488"/>
            <a:ext cx="11364685" cy="523220"/>
          </a:xfrm>
          <a:prstGeom prst="rect">
            <a:avLst/>
          </a:prstGeom>
          <a:noFill/>
        </p:spPr>
        <p:txBody>
          <a:bodyPr wrap="square" rtlCol="0">
            <a:spAutoFit/>
          </a:bodyPr>
          <a:lstStyle/>
          <a:p>
            <a:r>
              <a:rPr lang="en-US" altLang="zh-TW" sz="1400" dirty="0"/>
              <a:t>Kai Liang, </a:t>
            </a:r>
            <a:r>
              <a:rPr lang="en-US" altLang="zh-TW" sz="1400" dirty="0" err="1"/>
              <a:t>Weisong</a:t>
            </a:r>
            <a:r>
              <a:rPr lang="en-US" altLang="zh-TW" sz="1400" dirty="0"/>
              <a:t> Li, </a:t>
            </a:r>
            <a:r>
              <a:rPr lang="en-US" altLang="zh-TW" sz="1400" dirty="0" err="1"/>
              <a:t>Haotao</a:t>
            </a:r>
            <a:r>
              <a:rPr lang="en-US" altLang="zh-TW" sz="1400" dirty="0"/>
              <a:t> Luo, Ming Xia, and </a:t>
            </a:r>
            <a:r>
              <a:rPr lang="en-US" altLang="zh-TW" sz="1400" dirty="0" err="1"/>
              <a:t>Chunjian</a:t>
            </a:r>
            <a:r>
              <a:rPr lang="en-US" altLang="zh-TW" sz="1400" dirty="0"/>
              <a:t> Xu. Energy-efficient extractive distillation process by combining preconcentration column and entrainer recovery column. Industrial &amp; Engineering Chemistry Research, 53(17):7121–7131, 2014.</a:t>
            </a:r>
            <a:endParaRPr lang="zh-TW" altLang="en-US" sz="1400" dirty="0"/>
          </a:p>
        </p:txBody>
      </p:sp>
      <p:sp>
        <p:nvSpPr>
          <p:cNvPr id="2" name="投影片編號版面配置區 1">
            <a:extLst>
              <a:ext uri="{FF2B5EF4-FFF2-40B4-BE49-F238E27FC236}">
                <a16:creationId xmlns:a16="http://schemas.microsoft.com/office/drawing/2014/main" id="{3C8DDBEC-08C3-49CC-A294-EC550353DDA8}"/>
              </a:ext>
            </a:extLst>
          </p:cNvPr>
          <p:cNvSpPr>
            <a:spLocks noGrp="1"/>
          </p:cNvSpPr>
          <p:nvPr>
            <p:ph type="sldNum" sz="quarter" idx="12"/>
          </p:nvPr>
        </p:nvSpPr>
        <p:spPr/>
        <p:txBody>
          <a:bodyPr/>
          <a:lstStyle/>
          <a:p>
            <a:fld id="{C6FEE364-E43C-45E5-A8B6-46B2F1CD9D34}" type="slidenum">
              <a:rPr lang="zh-TW" altLang="en-US" smtClean="0"/>
              <a:t>34</a:t>
            </a:fld>
            <a:endParaRPr lang="zh-TW" altLang="en-US"/>
          </a:p>
        </p:txBody>
      </p:sp>
    </p:spTree>
    <p:extLst>
      <p:ext uri="{BB962C8B-B14F-4D97-AF65-F5344CB8AC3E}">
        <p14:creationId xmlns:p14="http://schemas.microsoft.com/office/powerpoint/2010/main" val="9523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三塔</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萃取</a:t>
            </a:r>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蒸餾系統 </a:t>
            </a:r>
            <a:r>
              <a:rPr lang="en-US" altLang="zh-TW" sz="4400" b="1" dirty="0">
                <a:latin typeface="Times New Roman" panose="02020603050405020304" pitchFamily="18" charset="0"/>
                <a:ea typeface="標楷體" panose="03000509000000000000" pitchFamily="65" charset="-120"/>
                <a:cs typeface="Times New Roman" panose="02020603050405020304" pitchFamily="18" charset="0"/>
              </a:rPr>
              <a:t>(DMSO_ED)</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1B6A7776-FA58-48A2-91CC-5B4EBBC7E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6691" y="1126096"/>
            <a:ext cx="11682805" cy="4605806"/>
          </a:xfrm>
          <a:prstGeom prst="rect">
            <a:avLst/>
          </a:prstGeom>
        </p:spPr>
      </p:pic>
      <p:sp>
        <p:nvSpPr>
          <p:cNvPr id="3" name="投影片編號版面配置區 2">
            <a:extLst>
              <a:ext uri="{FF2B5EF4-FFF2-40B4-BE49-F238E27FC236}">
                <a16:creationId xmlns:a16="http://schemas.microsoft.com/office/drawing/2014/main" id="{946BC774-24C6-A2A2-E61F-F0E141A7A6D0}"/>
              </a:ext>
            </a:extLst>
          </p:cNvPr>
          <p:cNvSpPr>
            <a:spLocks noGrp="1"/>
          </p:cNvSpPr>
          <p:nvPr>
            <p:ph type="sldNum" sz="quarter" idx="12"/>
          </p:nvPr>
        </p:nvSpPr>
        <p:spPr/>
        <p:txBody>
          <a:bodyPr/>
          <a:lstStyle/>
          <a:p>
            <a:fld id="{C6FEE364-E43C-45E5-A8B6-46B2F1CD9D34}" type="slidenum">
              <a:rPr lang="zh-TW" altLang="en-US" smtClean="0"/>
              <a:t>35</a:t>
            </a:fld>
            <a:endParaRPr lang="zh-TW" altLang="en-US"/>
          </a:p>
        </p:txBody>
      </p:sp>
    </p:spTree>
    <p:extLst>
      <p:ext uri="{BB962C8B-B14F-4D97-AF65-F5344CB8AC3E}">
        <p14:creationId xmlns:p14="http://schemas.microsoft.com/office/powerpoint/2010/main" val="1936256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熱泵輔助蒸餾系統（</a:t>
            </a:r>
            <a:r>
              <a:rPr lang="en-US" altLang="zh-TW" sz="4400" b="1" dirty="0">
                <a:latin typeface="Times New Roman" panose="02020603050405020304" pitchFamily="18" charset="0"/>
                <a:ea typeface="標楷體" panose="03000509000000000000" pitchFamily="65" charset="-120"/>
                <a:cs typeface="Times New Roman" panose="02020603050405020304" pitchFamily="18" charset="0"/>
              </a:rPr>
              <a:t>HPAD</a:t>
            </a:r>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）設計</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 name="圖片 2">
            <a:extLst>
              <a:ext uri="{FF2B5EF4-FFF2-40B4-BE49-F238E27FC236}">
                <a16:creationId xmlns:a16="http://schemas.microsoft.com/office/drawing/2014/main" id="{3FE75C6B-2955-4C9B-8D62-DDFE2204D2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61858" y="704558"/>
            <a:ext cx="11305306" cy="5652653"/>
          </a:xfrm>
          <a:prstGeom prst="rect">
            <a:avLst/>
          </a:prstGeom>
        </p:spPr>
      </p:pic>
      <p:sp>
        <p:nvSpPr>
          <p:cNvPr id="2" name="投影片編號版面配置區 1">
            <a:extLst>
              <a:ext uri="{FF2B5EF4-FFF2-40B4-BE49-F238E27FC236}">
                <a16:creationId xmlns:a16="http://schemas.microsoft.com/office/drawing/2014/main" id="{B0AD3CA1-1A4E-48CD-3CC9-B4150162B629}"/>
              </a:ext>
            </a:extLst>
          </p:cNvPr>
          <p:cNvSpPr>
            <a:spLocks noGrp="1"/>
          </p:cNvSpPr>
          <p:nvPr>
            <p:ph type="sldNum" sz="quarter" idx="12"/>
          </p:nvPr>
        </p:nvSpPr>
        <p:spPr/>
        <p:txBody>
          <a:bodyPr/>
          <a:lstStyle/>
          <a:p>
            <a:fld id="{C6FEE364-E43C-45E5-A8B6-46B2F1CD9D34}" type="slidenum">
              <a:rPr lang="zh-TW" altLang="en-US" smtClean="0"/>
              <a:t>36</a:t>
            </a:fld>
            <a:endParaRPr lang="zh-TW" altLang="en-US"/>
          </a:p>
        </p:txBody>
      </p:sp>
    </p:spTree>
    <p:extLst>
      <p:ext uri="{BB962C8B-B14F-4D97-AF65-F5344CB8AC3E}">
        <p14:creationId xmlns:p14="http://schemas.microsoft.com/office/powerpoint/2010/main" val="921106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系統熱泵功耗分類與估算</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內容版面配置區 4">
            <a:extLst>
              <a:ext uri="{FF2B5EF4-FFF2-40B4-BE49-F238E27FC236}">
                <a16:creationId xmlns:a16="http://schemas.microsoft.com/office/drawing/2014/main" id="{D611B625-F5A5-4962-BE80-95F3AF555082}"/>
              </a:ext>
            </a:extLst>
          </p:cNvPr>
          <p:cNvSpPr>
            <a:spLocks noGrp="1"/>
          </p:cNvSpPr>
          <p:nvPr>
            <p:ph idx="1"/>
          </p:nvPr>
        </p:nvSpPr>
        <p:spPr>
          <a:xfrm>
            <a:off x="956953" y="1275360"/>
            <a:ext cx="10515600" cy="838448"/>
          </a:xfrm>
        </p:spPr>
        <p:txBody>
          <a:bodyPr>
            <a:normAutofit/>
          </a:bodyPr>
          <a:lstStyle/>
          <a:p>
            <a:pPr marL="0" indent="0">
              <a:buNone/>
            </a:pPr>
            <a:r>
              <a:rPr lang="zh-TW" altLang="en-US" sz="2000" dirty="0">
                <a:latin typeface="標楷體" panose="03000509000000000000" pitchFamily="65" charset="-120"/>
                <a:ea typeface="標楷體" panose="03000509000000000000" pitchFamily="65" charset="-120"/>
              </a:rPr>
              <a:t>根據</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Nogaja</a:t>
            </a:r>
            <a:r>
              <a:rPr lang="zh-TW" altLang="en-US" sz="2000" dirty="0">
                <a:latin typeface="標楷體" panose="03000509000000000000" pitchFamily="65" charset="-120"/>
                <a:ea typeface="標楷體" panose="03000509000000000000" pitchFamily="65" charset="-120"/>
              </a:rPr>
              <a:t>等人分類，</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三塔皆屬</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Type II</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熱泵系統，即「高溫系統且熱源不足」。</a:t>
            </a:r>
          </a:p>
        </p:txBody>
      </p:sp>
      <p:pic>
        <p:nvPicPr>
          <p:cNvPr id="6" name="圖片 5">
            <a:extLst>
              <a:ext uri="{FF2B5EF4-FFF2-40B4-BE49-F238E27FC236}">
                <a16:creationId xmlns:a16="http://schemas.microsoft.com/office/drawing/2014/main" id="{232AD85D-6D26-49EC-974E-BA03B46455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68274" y="2373103"/>
            <a:ext cx="6292957" cy="2838778"/>
          </a:xfrm>
          <a:prstGeom prst="rect">
            <a:avLst/>
          </a:prstGeom>
        </p:spPr>
      </p:pic>
      <p:sp>
        <p:nvSpPr>
          <p:cNvPr id="2" name="投影片編號版面配置區 1">
            <a:extLst>
              <a:ext uri="{FF2B5EF4-FFF2-40B4-BE49-F238E27FC236}">
                <a16:creationId xmlns:a16="http://schemas.microsoft.com/office/drawing/2014/main" id="{F0C9A5B7-676E-7C24-7A9B-DBC86A1D9D0C}"/>
              </a:ext>
            </a:extLst>
          </p:cNvPr>
          <p:cNvSpPr>
            <a:spLocks noGrp="1"/>
          </p:cNvSpPr>
          <p:nvPr>
            <p:ph type="sldNum" sz="quarter" idx="12"/>
          </p:nvPr>
        </p:nvSpPr>
        <p:spPr/>
        <p:txBody>
          <a:bodyPr/>
          <a:lstStyle/>
          <a:p>
            <a:fld id="{C6FEE364-E43C-45E5-A8B6-46B2F1CD9D34}" type="slidenum">
              <a:rPr lang="zh-TW" altLang="en-US" smtClean="0"/>
              <a:t>37</a:t>
            </a:fld>
            <a:endParaRPr lang="zh-TW" altLang="en-US"/>
          </a:p>
        </p:txBody>
      </p:sp>
    </p:spTree>
    <p:extLst>
      <p:ext uri="{BB962C8B-B14F-4D97-AF65-F5344CB8AC3E}">
        <p14:creationId xmlns:p14="http://schemas.microsoft.com/office/powerpoint/2010/main" val="4199663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蒸汽熱泵系統（</a:t>
            </a:r>
            <a:r>
              <a:rPr lang="en-US" altLang="zh-TW" sz="4400" b="1" dirty="0">
                <a:latin typeface="Times New Roman" panose="02020603050405020304" pitchFamily="18" charset="0"/>
                <a:ea typeface="標楷體" panose="03000509000000000000" pitchFamily="65" charset="-120"/>
                <a:cs typeface="Times New Roman" panose="02020603050405020304" pitchFamily="18" charset="0"/>
              </a:rPr>
              <a:t>SGHP</a:t>
            </a:r>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）概述</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1B6A7776-FA58-48A2-91CC-5B4EBBC7E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94212" y="1220561"/>
            <a:ext cx="11203576" cy="4416876"/>
          </a:xfrm>
          <a:prstGeom prst="rect">
            <a:avLst/>
          </a:prstGeom>
        </p:spPr>
      </p:pic>
      <p:sp>
        <p:nvSpPr>
          <p:cNvPr id="3" name="投影片編號版面配置區 2">
            <a:extLst>
              <a:ext uri="{FF2B5EF4-FFF2-40B4-BE49-F238E27FC236}">
                <a16:creationId xmlns:a16="http://schemas.microsoft.com/office/drawing/2014/main" id="{22CAB7D0-FB26-2CAC-EBA3-E8D4A5D22E8D}"/>
              </a:ext>
            </a:extLst>
          </p:cNvPr>
          <p:cNvSpPr>
            <a:spLocks noGrp="1"/>
          </p:cNvSpPr>
          <p:nvPr>
            <p:ph type="sldNum" sz="quarter" idx="12"/>
          </p:nvPr>
        </p:nvSpPr>
        <p:spPr/>
        <p:txBody>
          <a:bodyPr/>
          <a:lstStyle/>
          <a:p>
            <a:fld id="{C6FEE364-E43C-45E5-A8B6-46B2F1CD9D34}" type="slidenum">
              <a:rPr lang="zh-TW" altLang="en-US" smtClean="0"/>
              <a:t>38</a:t>
            </a:fld>
            <a:endParaRPr lang="zh-TW" altLang="en-US"/>
          </a:p>
        </p:txBody>
      </p:sp>
    </p:spTree>
    <p:extLst>
      <p:ext uri="{BB962C8B-B14F-4D97-AF65-F5344CB8AC3E}">
        <p14:creationId xmlns:p14="http://schemas.microsoft.com/office/powerpoint/2010/main" val="1530672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標楷體" panose="03000509000000000000" pitchFamily="65" charset="-120"/>
                <a:ea typeface="標楷體" panose="03000509000000000000" pitchFamily="65" charset="-120"/>
                <a:cs typeface="Times New Roman" panose="02020603050405020304" pitchFamily="18" charset="0"/>
              </a:rPr>
              <a:t>經濟效益比較</a:t>
            </a:r>
            <a:endParaRPr lang="zh-TW" altLang="en-US" b="1" dirty="0">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10" name="圖片 9">
            <a:extLst>
              <a:ext uri="{FF2B5EF4-FFF2-40B4-BE49-F238E27FC236}">
                <a16:creationId xmlns:a16="http://schemas.microsoft.com/office/drawing/2014/main" id="{C9F1E1C8-B8F0-4107-A37A-9B35F1C5EE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674318" y="2845050"/>
            <a:ext cx="9104617" cy="2996698"/>
          </a:xfrm>
          <a:prstGeom prst="rect">
            <a:avLst/>
          </a:prstGeom>
        </p:spPr>
      </p:pic>
      <p:sp>
        <p:nvSpPr>
          <p:cNvPr id="9" name="文字方塊 8">
            <a:extLst>
              <a:ext uri="{FF2B5EF4-FFF2-40B4-BE49-F238E27FC236}">
                <a16:creationId xmlns:a16="http://schemas.microsoft.com/office/drawing/2014/main" id="{82B24477-4562-4BCB-B63C-A39EFAC8D35E}"/>
              </a:ext>
            </a:extLst>
          </p:cNvPr>
          <p:cNvSpPr txBox="1"/>
          <p:nvPr/>
        </p:nvSpPr>
        <p:spPr>
          <a:xfrm>
            <a:off x="0" y="925829"/>
            <a:ext cx="3395134" cy="1200329"/>
          </a:xfrm>
          <a:prstGeom prst="rect">
            <a:avLst/>
          </a:prstGeom>
          <a:noFill/>
        </p:spPr>
        <p:txBody>
          <a:bodyPr wrap="square" rtlCol="0">
            <a:spAutoFit/>
          </a:bodyPr>
          <a:lstStyle/>
          <a:p>
            <a:r>
              <a:rPr lang="en-US" altLang="zh-TW" dirty="0"/>
              <a:t>Without HPAD</a:t>
            </a:r>
          </a:p>
          <a:p>
            <a:r>
              <a:rPr lang="en-US" altLang="zh-TW" dirty="0"/>
              <a:t>C1+C2+C3</a:t>
            </a:r>
          </a:p>
          <a:p>
            <a:r>
              <a:rPr lang="en-US" altLang="zh-TW" dirty="0"/>
              <a:t>= 905.34+378.02+345.49</a:t>
            </a:r>
          </a:p>
          <a:p>
            <a:r>
              <a:rPr lang="en-US" altLang="zh-TW" dirty="0"/>
              <a:t> = 1628.85kW(Reboiler Duty)</a:t>
            </a:r>
            <a:endParaRPr lang="zh-TW" altLang="en-US" dirty="0"/>
          </a:p>
        </p:txBody>
      </p:sp>
      <p:sp>
        <p:nvSpPr>
          <p:cNvPr id="12" name="文字方塊 11">
            <a:extLst>
              <a:ext uri="{FF2B5EF4-FFF2-40B4-BE49-F238E27FC236}">
                <a16:creationId xmlns:a16="http://schemas.microsoft.com/office/drawing/2014/main" id="{A7400096-5598-4DD0-BCFC-DCBA2B8A897E}"/>
              </a:ext>
            </a:extLst>
          </p:cNvPr>
          <p:cNvSpPr txBox="1"/>
          <p:nvPr/>
        </p:nvSpPr>
        <p:spPr>
          <a:xfrm>
            <a:off x="2997200" y="2164287"/>
            <a:ext cx="7594600" cy="646331"/>
          </a:xfrm>
          <a:prstGeom prst="rect">
            <a:avLst/>
          </a:prstGeom>
          <a:noFill/>
        </p:spPr>
        <p:txBody>
          <a:bodyPr wrap="square" rtlCol="0">
            <a:spAutoFit/>
          </a:bodyPr>
          <a:lstStyle/>
          <a:p>
            <a:r>
              <a:rPr lang="en-US" altLang="zh-TW" dirty="0"/>
              <a:t>SGHP=C1+C2+C3</a:t>
            </a:r>
          </a:p>
          <a:p>
            <a:r>
              <a:rPr lang="en-US" altLang="zh-TW" dirty="0"/>
              <a:t>= 905.34/5.5+(378.02+345.49)/2.1= 164.61+344.53=509.14kW(Reboiler Duty)</a:t>
            </a:r>
            <a:endParaRPr lang="zh-TW" altLang="en-US" dirty="0"/>
          </a:p>
        </p:txBody>
      </p:sp>
      <p:sp>
        <p:nvSpPr>
          <p:cNvPr id="2" name="投影片編號版面配置區 1">
            <a:extLst>
              <a:ext uri="{FF2B5EF4-FFF2-40B4-BE49-F238E27FC236}">
                <a16:creationId xmlns:a16="http://schemas.microsoft.com/office/drawing/2014/main" id="{0278C816-D213-6787-059B-BFFE0AA6ACC8}"/>
              </a:ext>
            </a:extLst>
          </p:cNvPr>
          <p:cNvSpPr>
            <a:spLocks noGrp="1"/>
          </p:cNvSpPr>
          <p:nvPr>
            <p:ph type="sldNum" sz="quarter" idx="12"/>
          </p:nvPr>
        </p:nvSpPr>
        <p:spPr/>
        <p:txBody>
          <a:bodyPr/>
          <a:lstStyle/>
          <a:p>
            <a:fld id="{C6FEE364-E43C-45E5-A8B6-46B2F1CD9D34}" type="slidenum">
              <a:rPr lang="zh-TW" altLang="en-US" smtClean="0"/>
              <a:t>39</a:t>
            </a:fld>
            <a:endParaRPr lang="zh-TW" altLang="en-US"/>
          </a:p>
        </p:txBody>
      </p:sp>
      <p:sp>
        <p:nvSpPr>
          <p:cNvPr id="14" name="文字方塊 13">
            <a:extLst>
              <a:ext uri="{FF2B5EF4-FFF2-40B4-BE49-F238E27FC236}">
                <a16:creationId xmlns:a16="http://schemas.microsoft.com/office/drawing/2014/main" id="{09EE63EE-B59E-46D5-8EB6-D51F12A43A22}"/>
              </a:ext>
            </a:extLst>
          </p:cNvPr>
          <p:cNvSpPr txBox="1"/>
          <p:nvPr/>
        </p:nvSpPr>
        <p:spPr>
          <a:xfrm>
            <a:off x="2997200" y="832843"/>
            <a:ext cx="8313739" cy="1477328"/>
          </a:xfrm>
          <a:prstGeom prst="rect">
            <a:avLst/>
          </a:prstGeom>
          <a:noFill/>
        </p:spPr>
        <p:txBody>
          <a:bodyPr wrap="square" rtlCol="0">
            <a:spAutoFit/>
          </a:bodyPr>
          <a:lstStyle/>
          <a:p>
            <a:r>
              <a:rPr lang="en-US" altLang="zh-TW" dirty="0"/>
              <a:t>With HPAD : </a:t>
            </a:r>
          </a:p>
          <a:p>
            <a:r>
              <a:rPr lang="en-US" altLang="zh-TW" dirty="0"/>
              <a:t>We need </a:t>
            </a:r>
          </a:p>
          <a:p>
            <a:r>
              <a:rPr lang="en-US" altLang="zh-TW" dirty="0"/>
              <a:t>112.65(cp1)+155.92(EB1)+60.52(cp2)+42.71(cp3)+94.38(EB2)</a:t>
            </a:r>
            <a:br>
              <a:rPr lang="en-US" altLang="zh-TW" dirty="0"/>
            </a:br>
            <a:r>
              <a:rPr lang="en-US" altLang="zh-TW" dirty="0"/>
              <a:t>+69.35(cp4)+83.49(cp5)+3.54(cp6)+81.28(EB3)</a:t>
            </a:r>
            <a:br>
              <a:rPr lang="en-US" altLang="zh-TW" dirty="0"/>
            </a:br>
            <a:r>
              <a:rPr lang="en-US" altLang="zh-TW" dirty="0"/>
              <a:t>=703.84kW</a:t>
            </a:r>
          </a:p>
        </p:txBody>
      </p:sp>
    </p:spTree>
    <p:extLst>
      <p:ext uri="{BB962C8B-B14F-4D97-AF65-F5344CB8AC3E}">
        <p14:creationId xmlns:p14="http://schemas.microsoft.com/office/powerpoint/2010/main" val="1429216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0515600" cy="1056904"/>
          </a:xfrm>
        </p:spPr>
        <p:txBody>
          <a:bodyPr/>
          <a:lstStyle/>
          <a:p>
            <a:r>
              <a:rPr lang="zh-TW" altLang="en-US" b="1" dirty="0">
                <a:latin typeface="標楷體" panose="03000509000000000000" pitchFamily="65" charset="-120"/>
                <a:ea typeface="標楷體" panose="03000509000000000000" pitchFamily="65" charset="-120"/>
                <a:cs typeface="Times New Roman" panose="02020603050405020304" pitchFamily="18" charset="0"/>
              </a:rPr>
              <a:t>減碳路徑與電氣化</a:t>
            </a:r>
          </a:p>
        </p:txBody>
      </p:sp>
      <p:sp>
        <p:nvSpPr>
          <p:cNvPr id="5" name="內容版面配置區 4">
            <a:extLst>
              <a:ext uri="{FF2B5EF4-FFF2-40B4-BE49-F238E27FC236}">
                <a16:creationId xmlns:a16="http://schemas.microsoft.com/office/drawing/2014/main" id="{EAA85882-C44A-4A2E-9799-C08E1EAE1C14}"/>
              </a:ext>
            </a:extLst>
          </p:cNvPr>
          <p:cNvSpPr>
            <a:spLocks noGrp="1"/>
          </p:cNvSpPr>
          <p:nvPr>
            <p:ph idx="1"/>
          </p:nvPr>
        </p:nvSpPr>
        <p:spPr>
          <a:xfrm>
            <a:off x="945078" y="1052214"/>
            <a:ext cx="10515600" cy="1643268"/>
          </a:xfrm>
        </p:spPr>
        <p:txBody>
          <a:bodyPr>
            <a:normAutofit/>
          </a:bodyPr>
          <a:lstStyle/>
          <a:p>
            <a:pPr marL="0" indent="0">
              <a:buNone/>
            </a:pPr>
            <a:r>
              <a:rPr lang="en-US" altLang="zh-TW" sz="2000" dirty="0">
                <a:latin typeface="標楷體" panose="03000509000000000000" pitchFamily="65" charset="-120"/>
                <a:ea typeface="標楷體" panose="03000509000000000000" pitchFamily="65" charset="-120"/>
              </a:rPr>
              <a:t>1. </a:t>
            </a:r>
            <a:r>
              <a:rPr lang="zh-TW" altLang="en-US" sz="2000" dirty="0">
                <a:latin typeface="標楷體" panose="03000509000000000000" pitchFamily="65" charset="-120"/>
                <a:ea typeface="標楷體" panose="03000509000000000000" pitchFamily="65" charset="-120"/>
              </a:rPr>
              <a:t>工業減碳四大策略</a:t>
            </a:r>
            <a:r>
              <a:rPr lang="en-US" altLang="zh-TW" sz="2000" dirty="0">
                <a:latin typeface="標楷體" panose="03000509000000000000" pitchFamily="65" charset="-120"/>
                <a:ea typeface="標楷體" panose="03000509000000000000" pitchFamily="65" charset="-120"/>
              </a:rPr>
              <a:t>:</a:t>
            </a:r>
          </a:p>
          <a:p>
            <a:pPr lvl="1"/>
            <a:r>
              <a:rPr lang="zh-TW" altLang="en-US" sz="1800" dirty="0">
                <a:latin typeface="標楷體" panose="03000509000000000000" pitchFamily="65" charset="-120"/>
                <a:ea typeface="標楷體" panose="03000509000000000000" pitchFamily="65" charset="-120"/>
              </a:rPr>
              <a:t>提升能源效率</a:t>
            </a:r>
            <a:endParaRPr lang="en-US" altLang="zh-TW" sz="1800" dirty="0">
              <a:latin typeface="標楷體" panose="03000509000000000000" pitchFamily="65" charset="-120"/>
              <a:ea typeface="標楷體" panose="03000509000000000000" pitchFamily="65" charset="-120"/>
            </a:endParaRPr>
          </a:p>
          <a:p>
            <a:pPr lvl="1"/>
            <a:r>
              <a:rPr lang="zh-TW" altLang="en-US" sz="1800" dirty="0">
                <a:latin typeface="標楷體" panose="03000509000000000000" pitchFamily="65" charset="-120"/>
                <a:ea typeface="標楷體" panose="03000509000000000000" pitchFamily="65" charset="-120"/>
              </a:rPr>
              <a:t>推動工業電氣化</a:t>
            </a:r>
            <a:endParaRPr lang="en-US" altLang="zh-TW" sz="1800" dirty="0">
              <a:latin typeface="標楷體" panose="03000509000000000000" pitchFamily="65" charset="-120"/>
              <a:ea typeface="標楷體" panose="03000509000000000000" pitchFamily="65" charset="-120"/>
            </a:endParaRPr>
          </a:p>
          <a:p>
            <a:pPr lvl="1"/>
            <a:r>
              <a:rPr lang="zh-TW" altLang="en-US" sz="1800" dirty="0">
                <a:latin typeface="標楷體" panose="03000509000000000000" pitchFamily="65" charset="-120"/>
                <a:ea typeface="標楷體" panose="03000509000000000000" pitchFamily="65" charset="-120"/>
              </a:rPr>
              <a:t>採用低碳燃料及原料</a:t>
            </a:r>
            <a:endParaRPr lang="en-US" altLang="zh-TW" sz="1800" dirty="0">
              <a:latin typeface="標楷體" panose="03000509000000000000" pitchFamily="65" charset="-120"/>
              <a:ea typeface="標楷體" panose="03000509000000000000" pitchFamily="65" charset="-120"/>
            </a:endParaRPr>
          </a:p>
          <a:p>
            <a:pPr lvl="1"/>
            <a:r>
              <a:rPr lang="zh-TW" altLang="en-US" sz="1800" dirty="0">
                <a:latin typeface="標楷體" panose="03000509000000000000" pitchFamily="65" charset="-120"/>
                <a:ea typeface="標楷體" panose="03000509000000000000" pitchFamily="65" charset="-120"/>
              </a:rPr>
              <a:t>部署碳捕獲、利用與封存技術</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CCUS</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內容版面配置區 4">
            <a:extLst>
              <a:ext uri="{FF2B5EF4-FFF2-40B4-BE49-F238E27FC236}">
                <a16:creationId xmlns:a16="http://schemas.microsoft.com/office/drawing/2014/main" id="{5E91BCBC-4E6D-4FDD-971B-96C2F1EA2D32}"/>
              </a:ext>
            </a:extLst>
          </p:cNvPr>
          <p:cNvSpPr txBox="1">
            <a:spLocks/>
          </p:cNvSpPr>
          <p:nvPr/>
        </p:nvSpPr>
        <p:spPr>
          <a:xfrm>
            <a:off x="945078" y="2649079"/>
            <a:ext cx="10515600" cy="1643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sz="2000" dirty="0">
                <a:latin typeface="標楷體" panose="03000509000000000000" pitchFamily="65" charset="-120"/>
                <a:ea typeface="標楷體" panose="03000509000000000000" pitchFamily="65" charset="-120"/>
              </a:rPr>
              <a:t>2.</a:t>
            </a:r>
            <a:r>
              <a:rPr lang="zh-TW" altLang="en-US" sz="2000" dirty="0">
                <a:latin typeface="標楷體" panose="03000509000000000000" pitchFamily="65" charset="-120"/>
                <a:ea typeface="標楷體" panose="03000509000000000000" pitchFamily="65" charset="-120"/>
              </a:rPr>
              <a:t>工業電氣化重點</a:t>
            </a:r>
            <a:r>
              <a:rPr lang="en-US" altLang="zh-TW" sz="2000" dirty="0">
                <a:latin typeface="標楷體" panose="03000509000000000000" pitchFamily="65" charset="-120"/>
                <a:ea typeface="標楷體" panose="03000509000000000000" pitchFamily="65" charset="-120"/>
              </a:rPr>
              <a:t>:</a:t>
            </a:r>
          </a:p>
          <a:p>
            <a:pPr lvl="1"/>
            <a:r>
              <a:rPr lang="zh-TW" altLang="en-US" sz="1800" dirty="0">
                <a:latin typeface="標楷體" panose="03000509000000000000" pitchFamily="65" charset="-120"/>
                <a:ea typeface="標楷體" panose="03000509000000000000" pitchFamily="65" charset="-120"/>
              </a:rPr>
              <a:t>以</a:t>
            </a:r>
            <a:r>
              <a:rPr lang="zh-TW" altLang="en-US" sz="1800" dirty="0">
                <a:highlight>
                  <a:srgbClr val="FFFF00"/>
                </a:highlight>
                <a:latin typeface="標楷體" panose="03000509000000000000" pitchFamily="65" charset="-120"/>
                <a:ea typeface="標楷體" panose="03000509000000000000" pitchFamily="65" charset="-120"/>
              </a:rPr>
              <a:t>電力取代化石燃料</a:t>
            </a:r>
            <a:r>
              <a:rPr lang="zh-TW" altLang="en-US" sz="1800" dirty="0">
                <a:latin typeface="標楷體" panose="03000509000000000000" pitchFamily="65" charset="-120"/>
                <a:ea typeface="標楷體" panose="03000509000000000000" pitchFamily="65" charset="-120"/>
              </a:rPr>
              <a:t>熱能，適用中高溫熱能需求</a:t>
            </a:r>
            <a:endParaRPr lang="en-US" altLang="zh-TW" sz="1800" dirty="0">
              <a:latin typeface="標楷體" panose="03000509000000000000" pitchFamily="65" charset="-120"/>
              <a:ea typeface="標楷體" panose="03000509000000000000" pitchFamily="65" charset="-120"/>
            </a:endParaRPr>
          </a:p>
          <a:p>
            <a:pPr lvl="1"/>
            <a:r>
              <a:rPr lang="zh-TW" altLang="en-US" sz="1800" dirty="0">
                <a:highlight>
                  <a:srgbClr val="FFFF00"/>
                </a:highlight>
                <a:latin typeface="標楷體" panose="03000509000000000000" pitchFamily="65" charset="-120"/>
                <a:ea typeface="標楷體" panose="03000509000000000000" pitchFamily="65" charset="-120"/>
              </a:rPr>
              <a:t>電氣化碳減排</a:t>
            </a:r>
            <a:r>
              <a:rPr lang="zh-TW" altLang="en-US" sz="1800" dirty="0">
                <a:latin typeface="標楷體" panose="03000509000000000000" pitchFamily="65" charset="-120"/>
                <a:ea typeface="標楷體" panose="03000509000000000000" pitchFamily="65" charset="-120"/>
              </a:rPr>
              <a:t>效果依賴</a:t>
            </a:r>
            <a:r>
              <a:rPr lang="zh-TW" altLang="en-US" sz="1800" dirty="0">
                <a:highlight>
                  <a:srgbClr val="FFFF00"/>
                </a:highlight>
                <a:latin typeface="標楷體" panose="03000509000000000000" pitchFamily="65" charset="-120"/>
                <a:ea typeface="標楷體" panose="03000509000000000000" pitchFamily="65" charset="-120"/>
              </a:rPr>
              <a:t>低碳電力</a:t>
            </a:r>
            <a:r>
              <a:rPr lang="zh-TW" altLang="en-US" sz="1800" dirty="0">
                <a:latin typeface="標楷體" panose="03000509000000000000" pitchFamily="65" charset="-120"/>
                <a:ea typeface="標楷體" panose="03000509000000000000" pitchFamily="65" charset="-120"/>
              </a:rPr>
              <a:t>供應</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latin typeface="Times New Roman" panose="02020603050405020304" pitchFamily="18" charset="0"/>
                <a:ea typeface="標楷體" panose="03000509000000000000" pitchFamily="65" charset="-120"/>
                <a:cs typeface="Times New Roman" panose="02020603050405020304" pitchFamily="18" charset="0"/>
              </a:rPr>
              <a:t>Sundaramoorthy</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 et al.(2023))</a:t>
            </a:r>
          </a:p>
          <a:p>
            <a:pPr lvl="1"/>
            <a:r>
              <a:rPr lang="zh-TW" altLang="en-US" sz="1800" dirty="0">
                <a:latin typeface="標楷體" panose="03000509000000000000" pitchFamily="65" charset="-120"/>
                <a:ea typeface="標楷體" panose="03000509000000000000" pitchFamily="65" charset="-120"/>
              </a:rPr>
              <a:t>發展再生能源電力系統為關鍵</a:t>
            </a:r>
            <a:endParaRPr lang="en-US" altLang="zh-TW" sz="1800" dirty="0">
              <a:latin typeface="標楷體" panose="03000509000000000000" pitchFamily="65" charset="-120"/>
              <a:ea typeface="標楷體" panose="03000509000000000000" pitchFamily="65" charset="-120"/>
            </a:endParaRPr>
          </a:p>
          <a:p>
            <a:pPr lvl="1"/>
            <a:r>
              <a:rPr lang="zh-TW" altLang="en-US" sz="1800" dirty="0">
                <a:latin typeface="標楷體" panose="03000509000000000000" pitchFamily="65" charset="-120"/>
                <a:ea typeface="標楷體" panose="03000509000000000000" pitchFamily="65" charset="-120"/>
              </a:rPr>
              <a:t>以中國為例：工業電氣化率達</a:t>
            </a:r>
            <a:r>
              <a:rPr lang="en-US" altLang="zh-TW" sz="1800" dirty="0">
                <a:latin typeface="標楷體" panose="03000509000000000000" pitchFamily="65" charset="-120"/>
                <a:ea typeface="標楷體" panose="03000509000000000000" pitchFamily="65" charset="-120"/>
              </a:rPr>
              <a:t>30</a:t>
            </a:r>
            <a:r>
              <a:rPr lang="zh-TW" altLang="en-US" sz="1800" dirty="0">
                <a:latin typeface="標楷體" panose="03000509000000000000" pitchFamily="65" charset="-120"/>
                <a:ea typeface="標楷體" panose="03000509000000000000" pitchFamily="65" charset="-120"/>
              </a:rPr>
              <a:t>％，積極擴展太陽能與風能</a:t>
            </a:r>
            <a:endParaRPr lang="en-US" altLang="zh-TW" sz="1800" dirty="0">
              <a:latin typeface="標楷體" panose="03000509000000000000" pitchFamily="65" charset="-120"/>
              <a:ea typeface="標楷體" panose="03000509000000000000" pitchFamily="65" charset="-120"/>
            </a:endParaRPr>
          </a:p>
        </p:txBody>
      </p:sp>
      <p:sp>
        <p:nvSpPr>
          <p:cNvPr id="7" name="內容版面配置區 4">
            <a:extLst>
              <a:ext uri="{FF2B5EF4-FFF2-40B4-BE49-F238E27FC236}">
                <a16:creationId xmlns:a16="http://schemas.microsoft.com/office/drawing/2014/main" id="{7BCC5296-DFEC-483F-8780-FB352E3467AE}"/>
              </a:ext>
            </a:extLst>
          </p:cNvPr>
          <p:cNvSpPr txBox="1">
            <a:spLocks/>
          </p:cNvSpPr>
          <p:nvPr/>
        </p:nvSpPr>
        <p:spPr>
          <a:xfrm>
            <a:off x="945078" y="4287656"/>
            <a:ext cx="10515600" cy="1643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zh-TW" sz="2000" dirty="0">
                <a:latin typeface="標楷體" panose="03000509000000000000" pitchFamily="65" charset="-120"/>
                <a:ea typeface="標楷體" panose="03000509000000000000" pitchFamily="65" charset="-120"/>
              </a:rPr>
              <a:t>3.</a:t>
            </a:r>
            <a:r>
              <a:rPr lang="zh-TW" altLang="en-US" sz="2000" dirty="0">
                <a:latin typeface="標楷體" panose="03000509000000000000" pitchFamily="65" charset="-120"/>
                <a:ea typeface="標楷體" panose="03000509000000000000" pitchFamily="65" charset="-120"/>
              </a:rPr>
              <a:t>化工製程的電氣化</a:t>
            </a:r>
            <a:r>
              <a:rPr lang="en-US" altLang="zh-TW" sz="2000" dirty="0">
                <a:latin typeface="標楷體" panose="03000509000000000000" pitchFamily="65" charset="-120"/>
                <a:ea typeface="標楷體" panose="03000509000000000000" pitchFamily="65" charset="-120"/>
              </a:rPr>
              <a:t>:</a:t>
            </a:r>
          </a:p>
          <a:p>
            <a:pPr lvl="1">
              <a:lnSpc>
                <a:spcPct val="150000"/>
              </a:lnSpc>
            </a:pPr>
            <a:r>
              <a:rPr lang="zh-TW" altLang="en-US" sz="1800" dirty="0">
                <a:latin typeface="標楷體" panose="03000509000000000000" pitchFamily="65" charset="-120"/>
                <a:ea typeface="標楷體" panose="03000509000000000000" pitchFamily="65" charset="-120"/>
              </a:rPr>
              <a:t>以熱泵和電加熱器替代鍋爐 </a:t>
            </a:r>
            <a:r>
              <a:rPr lang="en-US" altLang="zh-TW" sz="1800" dirty="0">
                <a:latin typeface="標楷體" panose="03000509000000000000" pitchFamily="65" charset="-120"/>
                <a:ea typeface="標楷體" panose="03000509000000000000" pitchFamily="65" charset="-120"/>
              </a:rPr>
              <a:t>(</a:t>
            </a:r>
            <a:r>
              <a:rPr lang="en-US" altLang="zh-TW" sz="1800" b="0" i="0" u="none" strike="noStrike" baseline="0" dirty="0" err="1">
                <a:latin typeface="TimesNewRomanPSMT"/>
              </a:rPr>
              <a:t>Mekidiche</a:t>
            </a:r>
            <a:r>
              <a:rPr lang="en-US" altLang="zh-TW" sz="1800" b="0" i="0" u="none" strike="noStrike" baseline="0" dirty="0">
                <a:latin typeface="TimesNewRomanPSMT"/>
              </a:rPr>
              <a:t> et al. (2023))</a:t>
            </a:r>
          </a:p>
          <a:p>
            <a:pPr lvl="1">
              <a:lnSpc>
                <a:spcPct val="150000"/>
              </a:lnSpc>
            </a:pPr>
            <a:r>
              <a:rPr lang="zh-TW" altLang="en-US" sz="1800" dirty="0">
                <a:latin typeface="標楷體" panose="03000509000000000000" pitchFamily="65" charset="-120"/>
                <a:ea typeface="標楷體" panose="03000509000000000000" pitchFamily="65" charset="-120"/>
              </a:rPr>
              <a:t>熱泵輔助蒸餾</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HPAD</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latin typeface="標楷體" panose="03000509000000000000" pitchFamily="65" charset="-120"/>
                <a:ea typeface="標楷體" panose="03000509000000000000" pitchFamily="65" charset="-120"/>
              </a:rPr>
              <a:t> </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b="0" i="0" u="none" strike="noStrike" baseline="0" dirty="0">
                <a:latin typeface="Times New Roman" panose="02020603050405020304" pitchFamily="18" charset="0"/>
                <a:cs typeface="Times New Roman" panose="02020603050405020304" pitchFamily="18" charset="0"/>
              </a:rPr>
              <a:t>Cui et al.)</a:t>
            </a:r>
            <a:endParaRPr lang="en-US" altLang="zh-TW"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文字方塊 7">
            <a:extLst>
              <a:ext uri="{FF2B5EF4-FFF2-40B4-BE49-F238E27FC236}">
                <a16:creationId xmlns:a16="http://schemas.microsoft.com/office/drawing/2014/main" id="{6E4A18A7-F5D3-417A-B24E-6B08EC7D4122}"/>
              </a:ext>
            </a:extLst>
          </p:cNvPr>
          <p:cNvSpPr txBox="1"/>
          <p:nvPr/>
        </p:nvSpPr>
        <p:spPr>
          <a:xfrm>
            <a:off x="5747657" y="6041548"/>
            <a:ext cx="6329548" cy="584775"/>
          </a:xfrm>
          <a:prstGeom prst="rect">
            <a:avLst/>
          </a:prstGeom>
          <a:noFill/>
        </p:spPr>
        <p:txBody>
          <a:bodyPr wrap="square" rtlCol="0">
            <a:spAutoFit/>
          </a:bodyPr>
          <a:lstStyle/>
          <a:p>
            <a:r>
              <a:rPr lang="en-US" altLang="zh-TW" sz="1600" dirty="0"/>
              <a:t>Jinfeng Zhang, Qian Wang, and Yuan Liu. China</a:t>
            </a:r>
            <a:r>
              <a:rPr lang="zh-TW" altLang="en-US" sz="1600" dirty="0"/>
              <a:t>＇</a:t>
            </a:r>
            <a:r>
              <a:rPr lang="en-US" altLang="zh-TW" sz="1600" dirty="0"/>
              <a:t>s progress on industrial electrification and its implications. Energy Policy, 177:113525, 2023.</a:t>
            </a:r>
            <a:endParaRPr lang="zh-TW" altLang="en-US" sz="1600" dirty="0"/>
          </a:p>
        </p:txBody>
      </p:sp>
      <p:sp>
        <p:nvSpPr>
          <p:cNvPr id="2" name="投影片編號版面配置區 1">
            <a:extLst>
              <a:ext uri="{FF2B5EF4-FFF2-40B4-BE49-F238E27FC236}">
                <a16:creationId xmlns:a16="http://schemas.microsoft.com/office/drawing/2014/main" id="{D5EAFDFE-8309-A2FA-7EF8-C96664B63FA4}"/>
              </a:ext>
            </a:extLst>
          </p:cNvPr>
          <p:cNvSpPr>
            <a:spLocks noGrp="1"/>
          </p:cNvSpPr>
          <p:nvPr>
            <p:ph type="sldNum" sz="quarter" idx="12"/>
          </p:nvPr>
        </p:nvSpPr>
        <p:spPr/>
        <p:txBody>
          <a:bodyPr/>
          <a:lstStyle/>
          <a:p>
            <a:fld id="{C6FEE364-E43C-45E5-A8B6-46B2F1CD9D34}" type="slidenum">
              <a:rPr lang="zh-TW" altLang="en-US" smtClean="0"/>
              <a:t>4</a:t>
            </a:fld>
            <a:endParaRPr lang="zh-TW" altLang="en-US"/>
          </a:p>
        </p:txBody>
      </p:sp>
    </p:spTree>
    <p:extLst>
      <p:ext uri="{BB962C8B-B14F-4D97-AF65-F5344CB8AC3E}">
        <p14:creationId xmlns:p14="http://schemas.microsoft.com/office/powerpoint/2010/main" val="2803168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3014C72-B21F-4E5E-8439-14624873A8AC}"/>
              </a:ext>
            </a:extLst>
          </p:cNvPr>
          <p:cNvSpPr>
            <a:spLocks noGrp="1"/>
          </p:cNvSpPr>
          <p:nvPr>
            <p:ph type="ctrTitle"/>
          </p:nvPr>
        </p:nvSpPr>
        <p:spPr>
          <a:xfrm>
            <a:off x="0" y="2707574"/>
            <a:ext cx="12192000" cy="1063646"/>
          </a:xfrm>
        </p:spPr>
        <p:txBody>
          <a:bodyPr/>
          <a:lstStyle/>
          <a:p>
            <a:r>
              <a:rPr lang="zh-TW" altLang="en-US" dirty="0">
                <a:latin typeface="標楷體" panose="03000509000000000000" pitchFamily="65" charset="-120"/>
                <a:ea typeface="標楷體" panose="03000509000000000000" pitchFamily="65" charset="-120"/>
              </a:rPr>
              <a:t>熱整合</a:t>
            </a:r>
          </a:p>
        </p:txBody>
      </p:sp>
      <p:sp>
        <p:nvSpPr>
          <p:cNvPr id="3" name="文字方塊 2">
            <a:extLst>
              <a:ext uri="{FF2B5EF4-FFF2-40B4-BE49-F238E27FC236}">
                <a16:creationId xmlns:a16="http://schemas.microsoft.com/office/drawing/2014/main" id="{480C2E67-A4F3-4B40-856C-595C5B23338E}"/>
              </a:ext>
            </a:extLst>
          </p:cNvPr>
          <p:cNvSpPr txBox="1"/>
          <p:nvPr/>
        </p:nvSpPr>
        <p:spPr>
          <a:xfrm>
            <a:off x="475013" y="4144488"/>
            <a:ext cx="11364685" cy="523220"/>
          </a:xfrm>
          <a:prstGeom prst="rect">
            <a:avLst/>
          </a:prstGeom>
          <a:noFill/>
        </p:spPr>
        <p:txBody>
          <a:bodyPr wrap="square" rtlCol="0">
            <a:spAutoFit/>
          </a:bodyPr>
          <a:lstStyle/>
          <a:p>
            <a:r>
              <a:rPr lang="en-US" altLang="zh-TW" sz="1400" dirty="0"/>
              <a:t>Cong Duan and </a:t>
            </a:r>
            <a:r>
              <a:rPr lang="en-US" altLang="zh-TW" sz="1400" dirty="0" err="1"/>
              <a:t>Chunli</a:t>
            </a:r>
            <a:r>
              <a:rPr lang="en-US" altLang="zh-TW" sz="1400" dirty="0"/>
              <a:t> Li. Energy-saving improvement of heat integration for separating dilute</a:t>
            </a:r>
            <a:r>
              <a:rPr lang="zh-TW" altLang="en-US" sz="1400" dirty="0"/>
              <a:t> </a:t>
            </a:r>
            <a:r>
              <a:rPr lang="en-US" altLang="zh-TW" sz="1400" dirty="0"/>
              <a:t>azeotropic components in extractive distillation. Energy, 263:125821, 2023.</a:t>
            </a:r>
            <a:endParaRPr lang="zh-TW" altLang="en-US" sz="1400" dirty="0"/>
          </a:p>
        </p:txBody>
      </p:sp>
      <p:sp>
        <p:nvSpPr>
          <p:cNvPr id="2" name="投影片編號版面配置區 1">
            <a:extLst>
              <a:ext uri="{FF2B5EF4-FFF2-40B4-BE49-F238E27FC236}">
                <a16:creationId xmlns:a16="http://schemas.microsoft.com/office/drawing/2014/main" id="{1DE7999F-2441-6860-F42A-45B19486EEF3}"/>
              </a:ext>
            </a:extLst>
          </p:cNvPr>
          <p:cNvSpPr>
            <a:spLocks noGrp="1"/>
          </p:cNvSpPr>
          <p:nvPr>
            <p:ph type="sldNum" sz="quarter" idx="12"/>
          </p:nvPr>
        </p:nvSpPr>
        <p:spPr/>
        <p:txBody>
          <a:bodyPr/>
          <a:lstStyle/>
          <a:p>
            <a:fld id="{C6FEE364-E43C-45E5-A8B6-46B2F1CD9D34}" type="slidenum">
              <a:rPr lang="zh-TW" altLang="en-US" smtClean="0"/>
              <a:t>40</a:t>
            </a:fld>
            <a:endParaRPr lang="zh-TW" altLang="en-US"/>
          </a:p>
        </p:txBody>
      </p:sp>
    </p:spTree>
    <p:extLst>
      <p:ext uri="{BB962C8B-B14F-4D97-AF65-F5344CB8AC3E}">
        <p14:creationId xmlns:p14="http://schemas.microsoft.com/office/powerpoint/2010/main" val="3250296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三塔</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萃取</a:t>
            </a:r>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蒸餾熱整合系統 </a:t>
            </a:r>
            <a:r>
              <a:rPr lang="en-US" altLang="zh-TW" sz="4400" b="1" dirty="0">
                <a:latin typeface="Times New Roman" panose="02020603050405020304" pitchFamily="18" charset="0"/>
                <a:ea typeface="標楷體" panose="03000509000000000000" pitchFamily="65" charset="-120"/>
                <a:cs typeface="Times New Roman" panose="02020603050405020304" pitchFamily="18" charset="0"/>
              </a:rPr>
              <a:t>(DMSO_ED+HI)</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1B6A7776-FA58-48A2-91CC-5B4EBBC7E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09195" y="1131323"/>
            <a:ext cx="11682805" cy="4595354"/>
          </a:xfrm>
          <a:prstGeom prst="rect">
            <a:avLst/>
          </a:prstGeom>
        </p:spPr>
      </p:pic>
      <p:sp>
        <p:nvSpPr>
          <p:cNvPr id="3" name="投影片編號版面配置區 2">
            <a:extLst>
              <a:ext uri="{FF2B5EF4-FFF2-40B4-BE49-F238E27FC236}">
                <a16:creationId xmlns:a16="http://schemas.microsoft.com/office/drawing/2014/main" id="{4722DF16-1529-40B8-804E-73B6E44C5CC4}"/>
              </a:ext>
            </a:extLst>
          </p:cNvPr>
          <p:cNvSpPr>
            <a:spLocks noGrp="1"/>
          </p:cNvSpPr>
          <p:nvPr>
            <p:ph type="sldNum" sz="quarter" idx="12"/>
          </p:nvPr>
        </p:nvSpPr>
        <p:spPr/>
        <p:txBody>
          <a:bodyPr/>
          <a:lstStyle/>
          <a:p>
            <a:fld id="{C6FEE364-E43C-45E5-A8B6-46B2F1CD9D34}" type="slidenum">
              <a:rPr lang="zh-TW" altLang="en-US" smtClean="0"/>
              <a:t>41</a:t>
            </a:fld>
            <a:endParaRPr lang="zh-TW" altLang="en-US"/>
          </a:p>
        </p:txBody>
      </p:sp>
    </p:spTree>
    <p:extLst>
      <p:ext uri="{BB962C8B-B14F-4D97-AF65-F5344CB8AC3E}">
        <p14:creationId xmlns:p14="http://schemas.microsoft.com/office/powerpoint/2010/main" val="17854349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熱泵輔助蒸餾系統（</a:t>
            </a:r>
            <a:r>
              <a:rPr lang="en-US" altLang="zh-TW" sz="4400" b="1" dirty="0">
                <a:latin typeface="Times New Roman" panose="02020603050405020304" pitchFamily="18" charset="0"/>
                <a:ea typeface="標楷體" panose="03000509000000000000" pitchFamily="65" charset="-120"/>
                <a:cs typeface="Times New Roman" panose="02020603050405020304" pitchFamily="18" charset="0"/>
              </a:rPr>
              <a:t>HPAD</a:t>
            </a:r>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）設計</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102297AA-0E12-AE6B-E904-F2DFC27F6C49}"/>
              </a:ext>
            </a:extLst>
          </p:cNvPr>
          <p:cNvSpPr>
            <a:spLocks noGrp="1"/>
          </p:cNvSpPr>
          <p:nvPr>
            <p:ph type="sldNum" sz="quarter" idx="12"/>
          </p:nvPr>
        </p:nvSpPr>
        <p:spPr/>
        <p:txBody>
          <a:bodyPr/>
          <a:lstStyle/>
          <a:p>
            <a:fld id="{C6FEE364-E43C-45E5-A8B6-46B2F1CD9D34}" type="slidenum">
              <a:rPr lang="zh-TW" altLang="en-US" smtClean="0"/>
              <a:t>42</a:t>
            </a:fld>
            <a:endParaRPr lang="zh-TW" altLang="en-US"/>
          </a:p>
        </p:txBody>
      </p:sp>
      <p:pic>
        <p:nvPicPr>
          <p:cNvPr id="177" name="圖片 176">
            <a:extLst>
              <a:ext uri="{FF2B5EF4-FFF2-40B4-BE49-F238E27FC236}">
                <a16:creationId xmlns:a16="http://schemas.microsoft.com/office/drawing/2014/main" id="{B6629140-B8E1-AAEF-12DF-B0DEB769177E}"/>
              </a:ext>
            </a:extLst>
          </p:cNvPr>
          <p:cNvPicPr>
            <a:picLocks noChangeAspect="1"/>
          </p:cNvPicPr>
          <p:nvPr/>
        </p:nvPicPr>
        <p:blipFill>
          <a:blip r:embed="rId3"/>
          <a:stretch>
            <a:fillRect/>
          </a:stretch>
        </p:blipFill>
        <p:spPr>
          <a:xfrm>
            <a:off x="432325" y="947713"/>
            <a:ext cx="11327350" cy="4962574"/>
          </a:xfrm>
          <a:prstGeom prst="rect">
            <a:avLst/>
          </a:prstGeom>
        </p:spPr>
      </p:pic>
    </p:spTree>
    <p:extLst>
      <p:ext uri="{BB962C8B-B14F-4D97-AF65-F5344CB8AC3E}">
        <p14:creationId xmlns:p14="http://schemas.microsoft.com/office/powerpoint/2010/main" val="934717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系統熱泵功耗分類與估算</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內容版面配置區 4">
            <a:extLst>
              <a:ext uri="{FF2B5EF4-FFF2-40B4-BE49-F238E27FC236}">
                <a16:creationId xmlns:a16="http://schemas.microsoft.com/office/drawing/2014/main" id="{D611B625-F5A5-4962-BE80-95F3AF555082}"/>
              </a:ext>
            </a:extLst>
          </p:cNvPr>
          <p:cNvSpPr>
            <a:spLocks noGrp="1"/>
          </p:cNvSpPr>
          <p:nvPr>
            <p:ph idx="1"/>
          </p:nvPr>
        </p:nvSpPr>
        <p:spPr>
          <a:xfrm>
            <a:off x="956953" y="1275360"/>
            <a:ext cx="10515600" cy="838448"/>
          </a:xfrm>
        </p:spPr>
        <p:txBody>
          <a:bodyPr>
            <a:normAutofit/>
          </a:bodyPr>
          <a:lstStyle/>
          <a:p>
            <a:pPr marL="0" indent="0">
              <a:buNone/>
            </a:pPr>
            <a:r>
              <a:rPr lang="zh-TW" altLang="en-US" sz="2000" dirty="0">
                <a:latin typeface="標楷體" panose="03000509000000000000" pitchFamily="65" charset="-120"/>
                <a:ea typeface="標楷體" panose="03000509000000000000" pitchFamily="65" charset="-120"/>
              </a:rPr>
              <a:t>根據</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Nogaja</a:t>
            </a:r>
            <a:r>
              <a:rPr lang="zh-TW" altLang="en-US" sz="2000" dirty="0">
                <a:latin typeface="標楷體" panose="03000509000000000000" pitchFamily="65" charset="-120"/>
                <a:ea typeface="標楷體" panose="03000509000000000000" pitchFamily="65" charset="-120"/>
              </a:rPr>
              <a:t>等人分類，</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C1</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屬於</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Type II</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熱泵系統（高溫系統且熱源不足）。</a:t>
            </a:r>
          </a:p>
        </p:txBody>
      </p:sp>
      <p:pic>
        <p:nvPicPr>
          <p:cNvPr id="6" name="圖片 5">
            <a:extLst>
              <a:ext uri="{FF2B5EF4-FFF2-40B4-BE49-F238E27FC236}">
                <a16:creationId xmlns:a16="http://schemas.microsoft.com/office/drawing/2014/main" id="{232AD85D-6D26-49EC-974E-BA03B46455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68274" y="2838232"/>
            <a:ext cx="6292957" cy="1908520"/>
          </a:xfrm>
          <a:prstGeom prst="rect">
            <a:avLst/>
          </a:prstGeom>
        </p:spPr>
      </p:pic>
      <p:sp>
        <p:nvSpPr>
          <p:cNvPr id="2" name="投影片編號版面配置區 1">
            <a:extLst>
              <a:ext uri="{FF2B5EF4-FFF2-40B4-BE49-F238E27FC236}">
                <a16:creationId xmlns:a16="http://schemas.microsoft.com/office/drawing/2014/main" id="{C71E55BF-E8E1-1658-AAAF-2EC8DE160E66}"/>
              </a:ext>
            </a:extLst>
          </p:cNvPr>
          <p:cNvSpPr>
            <a:spLocks noGrp="1"/>
          </p:cNvSpPr>
          <p:nvPr>
            <p:ph type="sldNum" sz="quarter" idx="12"/>
          </p:nvPr>
        </p:nvSpPr>
        <p:spPr/>
        <p:txBody>
          <a:bodyPr/>
          <a:lstStyle/>
          <a:p>
            <a:fld id="{C6FEE364-E43C-45E5-A8B6-46B2F1CD9D34}" type="slidenum">
              <a:rPr lang="zh-TW" altLang="en-US" smtClean="0"/>
              <a:t>43</a:t>
            </a:fld>
            <a:endParaRPr lang="zh-TW" altLang="en-US"/>
          </a:p>
        </p:txBody>
      </p:sp>
    </p:spTree>
    <p:extLst>
      <p:ext uri="{BB962C8B-B14F-4D97-AF65-F5344CB8AC3E}">
        <p14:creationId xmlns:p14="http://schemas.microsoft.com/office/powerpoint/2010/main" val="33259706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蒸汽熱泵系統（</a:t>
            </a:r>
            <a:r>
              <a:rPr lang="en-US" altLang="zh-TW" sz="4400" b="1" dirty="0">
                <a:latin typeface="Times New Roman" panose="02020603050405020304" pitchFamily="18" charset="0"/>
                <a:ea typeface="標楷體" panose="03000509000000000000" pitchFamily="65" charset="-120"/>
                <a:cs typeface="Times New Roman" panose="02020603050405020304" pitchFamily="18" charset="0"/>
              </a:rPr>
              <a:t>SGHP</a:t>
            </a:r>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）概述</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1B6A7776-FA58-48A2-91CC-5B4EBBC7E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36715" y="1173896"/>
            <a:ext cx="11466339" cy="4510208"/>
          </a:xfrm>
          <a:prstGeom prst="rect">
            <a:avLst/>
          </a:prstGeom>
        </p:spPr>
      </p:pic>
      <p:sp>
        <p:nvSpPr>
          <p:cNvPr id="3" name="投影片編號版面配置區 2">
            <a:extLst>
              <a:ext uri="{FF2B5EF4-FFF2-40B4-BE49-F238E27FC236}">
                <a16:creationId xmlns:a16="http://schemas.microsoft.com/office/drawing/2014/main" id="{79361264-844F-2BA2-0AF9-39AC62F85F37}"/>
              </a:ext>
            </a:extLst>
          </p:cNvPr>
          <p:cNvSpPr>
            <a:spLocks noGrp="1"/>
          </p:cNvSpPr>
          <p:nvPr>
            <p:ph type="sldNum" sz="quarter" idx="12"/>
          </p:nvPr>
        </p:nvSpPr>
        <p:spPr/>
        <p:txBody>
          <a:bodyPr/>
          <a:lstStyle/>
          <a:p>
            <a:fld id="{C6FEE364-E43C-45E5-A8B6-46B2F1CD9D34}" type="slidenum">
              <a:rPr lang="zh-TW" altLang="en-US" smtClean="0"/>
              <a:t>44</a:t>
            </a:fld>
            <a:endParaRPr lang="zh-TW" altLang="en-US"/>
          </a:p>
        </p:txBody>
      </p:sp>
    </p:spTree>
    <p:extLst>
      <p:ext uri="{BB962C8B-B14F-4D97-AF65-F5344CB8AC3E}">
        <p14:creationId xmlns:p14="http://schemas.microsoft.com/office/powerpoint/2010/main" val="923775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標楷體" panose="03000509000000000000" pitchFamily="65" charset="-120"/>
                <a:ea typeface="標楷體" panose="03000509000000000000" pitchFamily="65" charset="-120"/>
                <a:cs typeface="Times New Roman" panose="02020603050405020304" pitchFamily="18" charset="0"/>
              </a:rPr>
              <a:t>經濟效益比較</a:t>
            </a:r>
            <a:endParaRPr lang="zh-TW" altLang="en-US"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14" name="文字方塊 13">
            <a:extLst>
              <a:ext uri="{FF2B5EF4-FFF2-40B4-BE49-F238E27FC236}">
                <a16:creationId xmlns:a16="http://schemas.microsoft.com/office/drawing/2014/main" id="{6752C898-1187-4B2D-B5BB-CA503F3A16E4}"/>
              </a:ext>
            </a:extLst>
          </p:cNvPr>
          <p:cNvSpPr txBox="1"/>
          <p:nvPr/>
        </p:nvSpPr>
        <p:spPr>
          <a:xfrm>
            <a:off x="3963744" y="2040357"/>
            <a:ext cx="7323666" cy="646331"/>
          </a:xfrm>
          <a:prstGeom prst="rect">
            <a:avLst/>
          </a:prstGeom>
          <a:noFill/>
        </p:spPr>
        <p:txBody>
          <a:bodyPr wrap="square" rtlCol="0">
            <a:spAutoFit/>
          </a:bodyPr>
          <a:lstStyle/>
          <a:p>
            <a:r>
              <a:rPr lang="en-US" altLang="zh-TW" dirty="0"/>
              <a:t>SGHP:</a:t>
            </a:r>
          </a:p>
          <a:p>
            <a:r>
              <a:rPr lang="en-US" altLang="zh-TW" dirty="0"/>
              <a:t>We need 737.079/2.1= 350.99kW</a:t>
            </a:r>
            <a:endParaRPr lang="zh-TW" altLang="en-US" dirty="0"/>
          </a:p>
        </p:txBody>
      </p:sp>
      <p:sp>
        <p:nvSpPr>
          <p:cNvPr id="9" name="文字方塊 8">
            <a:extLst>
              <a:ext uri="{FF2B5EF4-FFF2-40B4-BE49-F238E27FC236}">
                <a16:creationId xmlns:a16="http://schemas.microsoft.com/office/drawing/2014/main" id="{80A2870B-2646-4B2D-A700-26356279DE73}"/>
              </a:ext>
            </a:extLst>
          </p:cNvPr>
          <p:cNvSpPr txBox="1"/>
          <p:nvPr/>
        </p:nvSpPr>
        <p:spPr>
          <a:xfrm>
            <a:off x="177581" y="1247882"/>
            <a:ext cx="3978784" cy="1477328"/>
          </a:xfrm>
          <a:prstGeom prst="rect">
            <a:avLst/>
          </a:prstGeom>
          <a:noFill/>
        </p:spPr>
        <p:txBody>
          <a:bodyPr wrap="square" rtlCol="0">
            <a:spAutoFit/>
          </a:bodyPr>
          <a:lstStyle/>
          <a:p>
            <a:r>
              <a:rPr lang="en-US" altLang="zh-TW" dirty="0"/>
              <a:t>Without HPAD</a:t>
            </a:r>
          </a:p>
          <a:p>
            <a:r>
              <a:rPr lang="zh-TW" altLang="en-US" dirty="0">
                <a:latin typeface="微軟正黑體" panose="020B0604030504040204" pitchFamily="34" charset="-120"/>
                <a:ea typeface="微軟正黑體" panose="020B0604030504040204" pitchFamily="34" charset="-120"/>
              </a:rPr>
              <a:t>熱整合</a:t>
            </a:r>
            <a:r>
              <a:rPr lang="en-US" altLang="zh-TW" dirty="0">
                <a:latin typeface="微軟正黑體" panose="020B0604030504040204" pitchFamily="34" charset="-120"/>
                <a:ea typeface="微軟正黑體" panose="020B0604030504040204" pitchFamily="34" charset="-120"/>
              </a:rPr>
              <a:t>:C1</a:t>
            </a:r>
            <a:r>
              <a:rPr lang="zh-TW" altLang="en-US" dirty="0">
                <a:latin typeface="微軟正黑體" panose="020B0604030504040204" pitchFamily="34" charset="-120"/>
                <a:ea typeface="微軟正黑體" panose="020B0604030504040204" pitchFamily="34" charset="-120"/>
              </a:rPr>
              <a:t>由</a:t>
            </a:r>
            <a:r>
              <a:rPr lang="en-US" altLang="zh-TW" dirty="0">
                <a:latin typeface="微軟正黑體" panose="020B0604030504040204" pitchFamily="34" charset="-120"/>
                <a:ea typeface="微軟正黑體" panose="020B0604030504040204" pitchFamily="34" charset="-120"/>
              </a:rPr>
              <a:t>C2,C3condensor</a:t>
            </a:r>
            <a:r>
              <a:rPr lang="zh-TW" altLang="en-US" dirty="0">
                <a:latin typeface="微軟正黑體" panose="020B0604030504040204" pitchFamily="34" charset="-120"/>
                <a:ea typeface="微軟正黑體" panose="020B0604030504040204" pitchFamily="34" charset="-120"/>
              </a:rPr>
              <a:t>提供</a:t>
            </a:r>
            <a:endParaRPr lang="en-US" altLang="zh-TW" dirty="0">
              <a:latin typeface="微軟正黑體" panose="020B0604030504040204" pitchFamily="34" charset="-120"/>
              <a:ea typeface="微軟正黑體" panose="020B0604030504040204" pitchFamily="34" charset="-120"/>
            </a:endParaRPr>
          </a:p>
          <a:p>
            <a:r>
              <a:rPr lang="en-US" altLang="zh-TW" dirty="0"/>
              <a:t>C1+C2+C3</a:t>
            </a:r>
          </a:p>
          <a:p>
            <a:r>
              <a:rPr lang="en-US" altLang="zh-TW" dirty="0"/>
              <a:t>= 0+375.539+361.54</a:t>
            </a:r>
          </a:p>
          <a:p>
            <a:r>
              <a:rPr lang="en-US" altLang="zh-TW" dirty="0"/>
              <a:t> = 737.079kW(Reboiler Duty)</a:t>
            </a:r>
          </a:p>
        </p:txBody>
      </p:sp>
      <p:sp>
        <p:nvSpPr>
          <p:cNvPr id="11" name="文字方塊 10">
            <a:extLst>
              <a:ext uri="{FF2B5EF4-FFF2-40B4-BE49-F238E27FC236}">
                <a16:creationId xmlns:a16="http://schemas.microsoft.com/office/drawing/2014/main" id="{5B8E2D9C-4413-4C7F-90AB-6FE7F6ECB7DF}"/>
              </a:ext>
            </a:extLst>
          </p:cNvPr>
          <p:cNvSpPr txBox="1"/>
          <p:nvPr/>
        </p:nvSpPr>
        <p:spPr>
          <a:xfrm>
            <a:off x="3963744" y="958665"/>
            <a:ext cx="7738533" cy="923330"/>
          </a:xfrm>
          <a:prstGeom prst="rect">
            <a:avLst/>
          </a:prstGeom>
          <a:noFill/>
        </p:spPr>
        <p:txBody>
          <a:bodyPr wrap="square" rtlCol="0">
            <a:spAutoFit/>
          </a:bodyPr>
          <a:lstStyle/>
          <a:p>
            <a:r>
              <a:rPr lang="en-US" altLang="zh-TW" dirty="0"/>
              <a:t>With HPAD : </a:t>
            </a:r>
          </a:p>
          <a:p>
            <a:r>
              <a:rPr lang="en-US" altLang="zh-TW" dirty="0"/>
              <a:t>We need</a:t>
            </a:r>
          </a:p>
          <a:p>
            <a:r>
              <a:rPr lang="en-US" altLang="zh-TW" dirty="0"/>
              <a:t>104.372(cp1)+115.338(cp2)+375.54(EB2)+26.68(EB3)=621.93kW</a:t>
            </a:r>
            <a:endParaRPr lang="zh-TW" altLang="en-US" dirty="0"/>
          </a:p>
        </p:txBody>
      </p:sp>
      <p:sp>
        <p:nvSpPr>
          <p:cNvPr id="2" name="投影片編號版面配置區 1">
            <a:extLst>
              <a:ext uri="{FF2B5EF4-FFF2-40B4-BE49-F238E27FC236}">
                <a16:creationId xmlns:a16="http://schemas.microsoft.com/office/drawing/2014/main" id="{5B5B5239-990F-AAD6-B6B1-08FAB1468541}"/>
              </a:ext>
            </a:extLst>
          </p:cNvPr>
          <p:cNvSpPr>
            <a:spLocks noGrp="1"/>
          </p:cNvSpPr>
          <p:nvPr>
            <p:ph type="sldNum" sz="quarter" idx="12"/>
          </p:nvPr>
        </p:nvSpPr>
        <p:spPr/>
        <p:txBody>
          <a:bodyPr/>
          <a:lstStyle/>
          <a:p>
            <a:fld id="{C6FEE364-E43C-45E5-A8B6-46B2F1CD9D34}" type="slidenum">
              <a:rPr lang="zh-TW" altLang="en-US" smtClean="0"/>
              <a:t>45</a:t>
            </a:fld>
            <a:endParaRPr lang="zh-TW" altLang="en-US"/>
          </a:p>
        </p:txBody>
      </p:sp>
      <p:pic>
        <p:nvPicPr>
          <p:cNvPr id="3" name="圖片 2">
            <a:extLst>
              <a:ext uri="{FF2B5EF4-FFF2-40B4-BE49-F238E27FC236}">
                <a16:creationId xmlns:a16="http://schemas.microsoft.com/office/drawing/2014/main" id="{B7773055-A75E-B80D-DF26-6A74A948D925}"/>
              </a:ext>
            </a:extLst>
          </p:cNvPr>
          <p:cNvPicPr>
            <a:picLocks noChangeAspect="1"/>
          </p:cNvPicPr>
          <p:nvPr/>
        </p:nvPicPr>
        <p:blipFill>
          <a:blip r:embed="rId3"/>
          <a:stretch>
            <a:fillRect/>
          </a:stretch>
        </p:blipFill>
        <p:spPr>
          <a:xfrm>
            <a:off x="1450445" y="2840659"/>
            <a:ext cx="9291109" cy="3011685"/>
          </a:xfrm>
          <a:prstGeom prst="rect">
            <a:avLst/>
          </a:prstGeom>
        </p:spPr>
      </p:pic>
    </p:spTree>
    <p:extLst>
      <p:ext uri="{BB962C8B-B14F-4D97-AF65-F5344CB8AC3E}">
        <p14:creationId xmlns:p14="http://schemas.microsoft.com/office/powerpoint/2010/main" val="981768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3014C72-B21F-4E5E-8439-14624873A8AC}"/>
              </a:ext>
            </a:extLst>
          </p:cNvPr>
          <p:cNvSpPr>
            <a:spLocks noGrp="1"/>
          </p:cNvSpPr>
          <p:nvPr>
            <p:ph type="ctrTitle"/>
          </p:nvPr>
        </p:nvSpPr>
        <p:spPr>
          <a:xfrm>
            <a:off x="0" y="2707574"/>
            <a:ext cx="12192000" cy="1063646"/>
          </a:xfrm>
        </p:spPr>
        <p:txBody>
          <a:bodyPr/>
          <a:lstStyle/>
          <a:p>
            <a:r>
              <a:rPr lang="zh-TW" altLang="en-US" dirty="0">
                <a:latin typeface="標楷體" panose="03000509000000000000" pitchFamily="65" charset="-120"/>
                <a:ea typeface="標楷體" panose="03000509000000000000" pitchFamily="65" charset="-120"/>
              </a:rPr>
              <a:t>結論</a:t>
            </a:r>
          </a:p>
        </p:txBody>
      </p:sp>
      <p:sp>
        <p:nvSpPr>
          <p:cNvPr id="2" name="投影片編號版面配置區 1">
            <a:extLst>
              <a:ext uri="{FF2B5EF4-FFF2-40B4-BE49-F238E27FC236}">
                <a16:creationId xmlns:a16="http://schemas.microsoft.com/office/drawing/2014/main" id="{FFCCE2ED-B576-FA95-4819-D0371C9B2B15}"/>
              </a:ext>
            </a:extLst>
          </p:cNvPr>
          <p:cNvSpPr>
            <a:spLocks noGrp="1"/>
          </p:cNvSpPr>
          <p:nvPr>
            <p:ph type="sldNum" sz="quarter" idx="12"/>
          </p:nvPr>
        </p:nvSpPr>
        <p:spPr/>
        <p:txBody>
          <a:bodyPr/>
          <a:lstStyle/>
          <a:p>
            <a:fld id="{C6FEE364-E43C-45E5-A8B6-46B2F1CD9D34}" type="slidenum">
              <a:rPr lang="zh-TW" altLang="en-US" smtClean="0"/>
              <a:t>46</a:t>
            </a:fld>
            <a:endParaRPr lang="zh-TW" altLang="en-US"/>
          </a:p>
        </p:txBody>
      </p:sp>
    </p:spTree>
    <p:extLst>
      <p:ext uri="{BB962C8B-B14F-4D97-AF65-F5344CB8AC3E}">
        <p14:creationId xmlns:p14="http://schemas.microsoft.com/office/powerpoint/2010/main" val="1106852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二氧化碳排放量</a:t>
            </a:r>
          </a:p>
        </p:txBody>
      </p:sp>
      <p:pic>
        <p:nvPicPr>
          <p:cNvPr id="3" name="圖片 2">
            <a:extLst>
              <a:ext uri="{FF2B5EF4-FFF2-40B4-BE49-F238E27FC236}">
                <a16:creationId xmlns:a16="http://schemas.microsoft.com/office/drawing/2014/main" id="{A889CC36-57E0-4F7A-B420-473963F0B1B2}"/>
              </a:ext>
            </a:extLst>
          </p:cNvPr>
          <p:cNvPicPr>
            <a:picLocks noChangeAspect="1"/>
          </p:cNvPicPr>
          <p:nvPr/>
        </p:nvPicPr>
        <p:blipFill>
          <a:blip r:embed="rId3"/>
          <a:stretch>
            <a:fillRect/>
          </a:stretch>
        </p:blipFill>
        <p:spPr>
          <a:xfrm>
            <a:off x="0" y="1889140"/>
            <a:ext cx="6096000" cy="3143794"/>
          </a:xfrm>
          <a:prstGeom prst="rect">
            <a:avLst/>
          </a:prstGeom>
        </p:spPr>
      </p:pic>
      <p:sp>
        <p:nvSpPr>
          <p:cNvPr id="2" name="投影片編號版面配置區 1">
            <a:extLst>
              <a:ext uri="{FF2B5EF4-FFF2-40B4-BE49-F238E27FC236}">
                <a16:creationId xmlns:a16="http://schemas.microsoft.com/office/drawing/2014/main" id="{763045C1-0EE0-08EC-BE37-D98853122D87}"/>
              </a:ext>
            </a:extLst>
          </p:cNvPr>
          <p:cNvSpPr>
            <a:spLocks noGrp="1"/>
          </p:cNvSpPr>
          <p:nvPr>
            <p:ph type="sldNum" sz="quarter" idx="12"/>
          </p:nvPr>
        </p:nvSpPr>
        <p:spPr/>
        <p:txBody>
          <a:bodyPr/>
          <a:lstStyle/>
          <a:p>
            <a:fld id="{C6FEE364-E43C-45E5-A8B6-46B2F1CD9D34}" type="slidenum">
              <a:rPr lang="zh-TW" altLang="en-US" smtClean="0"/>
              <a:t>47</a:t>
            </a:fld>
            <a:endParaRPr lang="zh-TW" altLang="en-US"/>
          </a:p>
        </p:txBody>
      </p:sp>
      <p:pic>
        <p:nvPicPr>
          <p:cNvPr id="5" name="圖片 4">
            <a:extLst>
              <a:ext uri="{FF2B5EF4-FFF2-40B4-BE49-F238E27FC236}">
                <a16:creationId xmlns:a16="http://schemas.microsoft.com/office/drawing/2014/main" id="{7367C8C1-257E-340F-4EA3-21351CF5DA60}"/>
              </a:ext>
            </a:extLst>
          </p:cNvPr>
          <p:cNvPicPr>
            <a:picLocks noChangeAspect="1"/>
          </p:cNvPicPr>
          <p:nvPr/>
        </p:nvPicPr>
        <p:blipFill>
          <a:blip r:embed="rId4"/>
          <a:stretch>
            <a:fillRect/>
          </a:stretch>
        </p:blipFill>
        <p:spPr>
          <a:xfrm>
            <a:off x="6007100" y="1869896"/>
            <a:ext cx="5997574" cy="3235378"/>
          </a:xfrm>
          <a:prstGeom prst="rect">
            <a:avLst/>
          </a:prstGeom>
        </p:spPr>
      </p:pic>
    </p:spTree>
    <p:extLst>
      <p:ext uri="{BB962C8B-B14F-4D97-AF65-F5344CB8AC3E}">
        <p14:creationId xmlns:p14="http://schemas.microsoft.com/office/powerpoint/2010/main" val="355071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能源成本</a:t>
            </a:r>
          </a:p>
        </p:txBody>
      </p:sp>
      <p:pic>
        <p:nvPicPr>
          <p:cNvPr id="2" name="圖片 1">
            <a:extLst>
              <a:ext uri="{FF2B5EF4-FFF2-40B4-BE49-F238E27FC236}">
                <a16:creationId xmlns:a16="http://schemas.microsoft.com/office/drawing/2014/main" id="{6F9E780D-AC02-4EA1-9D3B-3AC9D95DD3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171" y="2149419"/>
            <a:ext cx="5919912" cy="2937550"/>
          </a:xfrm>
          <a:prstGeom prst="rect">
            <a:avLst/>
          </a:prstGeom>
        </p:spPr>
      </p:pic>
      <p:sp>
        <p:nvSpPr>
          <p:cNvPr id="5" name="投影片編號版面配置區 4">
            <a:extLst>
              <a:ext uri="{FF2B5EF4-FFF2-40B4-BE49-F238E27FC236}">
                <a16:creationId xmlns:a16="http://schemas.microsoft.com/office/drawing/2014/main" id="{C8D4BC8E-84D7-38DB-9449-66DDDA841AB1}"/>
              </a:ext>
            </a:extLst>
          </p:cNvPr>
          <p:cNvSpPr>
            <a:spLocks noGrp="1"/>
          </p:cNvSpPr>
          <p:nvPr>
            <p:ph type="sldNum" sz="quarter" idx="12"/>
          </p:nvPr>
        </p:nvSpPr>
        <p:spPr/>
        <p:txBody>
          <a:bodyPr/>
          <a:lstStyle/>
          <a:p>
            <a:fld id="{C6FEE364-E43C-45E5-A8B6-46B2F1CD9D34}" type="slidenum">
              <a:rPr lang="zh-TW" altLang="en-US" smtClean="0"/>
              <a:t>48</a:t>
            </a:fld>
            <a:endParaRPr lang="zh-TW" altLang="en-US"/>
          </a:p>
        </p:txBody>
      </p:sp>
      <p:pic>
        <p:nvPicPr>
          <p:cNvPr id="6" name="圖片 5">
            <a:extLst>
              <a:ext uri="{FF2B5EF4-FFF2-40B4-BE49-F238E27FC236}">
                <a16:creationId xmlns:a16="http://schemas.microsoft.com/office/drawing/2014/main" id="{2070EBD0-494B-74AC-F8E3-0106B5371B91}"/>
              </a:ext>
            </a:extLst>
          </p:cNvPr>
          <p:cNvPicPr>
            <a:picLocks noChangeAspect="1"/>
          </p:cNvPicPr>
          <p:nvPr/>
        </p:nvPicPr>
        <p:blipFill>
          <a:blip r:embed="rId4"/>
          <a:stretch>
            <a:fillRect/>
          </a:stretch>
        </p:blipFill>
        <p:spPr>
          <a:xfrm>
            <a:off x="6096000" y="2149419"/>
            <a:ext cx="5919912" cy="2937551"/>
          </a:xfrm>
          <a:prstGeom prst="rect">
            <a:avLst/>
          </a:prstGeom>
        </p:spPr>
      </p:pic>
    </p:spTree>
    <p:extLst>
      <p:ext uri="{BB962C8B-B14F-4D97-AF65-F5344CB8AC3E}">
        <p14:creationId xmlns:p14="http://schemas.microsoft.com/office/powerpoint/2010/main" val="1526528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sz="4400" b="1" dirty="0">
                <a:latin typeface="Times New Roman" panose="02020603050405020304" pitchFamily="18" charset="0"/>
                <a:ea typeface="標楷體" panose="03000509000000000000" pitchFamily="65" charset="-120"/>
                <a:cs typeface="Times New Roman" panose="02020603050405020304" pitchFamily="18" charset="0"/>
              </a:rPr>
              <a:t>減碳成本</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96DFD582-6996-C2F7-2DFF-97A8FE8359A1}"/>
              </a:ext>
            </a:extLst>
          </p:cNvPr>
          <p:cNvSpPr>
            <a:spLocks noGrp="1"/>
          </p:cNvSpPr>
          <p:nvPr>
            <p:ph type="sldNum" sz="quarter" idx="12"/>
          </p:nvPr>
        </p:nvSpPr>
        <p:spPr/>
        <p:txBody>
          <a:bodyPr/>
          <a:lstStyle/>
          <a:p>
            <a:fld id="{C6FEE364-E43C-45E5-A8B6-46B2F1CD9D34}" type="slidenum">
              <a:rPr lang="zh-TW" altLang="en-US" smtClean="0"/>
              <a:t>49</a:t>
            </a:fld>
            <a:endParaRPr lang="zh-TW" altLang="en-US"/>
          </a:p>
        </p:txBody>
      </p:sp>
      <p:pic>
        <p:nvPicPr>
          <p:cNvPr id="8" name="圖片 7">
            <a:extLst>
              <a:ext uri="{FF2B5EF4-FFF2-40B4-BE49-F238E27FC236}">
                <a16:creationId xmlns:a16="http://schemas.microsoft.com/office/drawing/2014/main" id="{9B142B3E-3217-D676-D789-2A4D68A9011C}"/>
              </a:ext>
            </a:extLst>
          </p:cNvPr>
          <p:cNvPicPr>
            <a:picLocks noChangeAspect="1"/>
          </p:cNvPicPr>
          <p:nvPr/>
        </p:nvPicPr>
        <p:blipFill>
          <a:blip r:embed="rId3"/>
          <a:stretch>
            <a:fillRect/>
          </a:stretch>
        </p:blipFill>
        <p:spPr>
          <a:xfrm>
            <a:off x="6192896" y="1917208"/>
            <a:ext cx="5999104" cy="3578839"/>
          </a:xfrm>
          <a:prstGeom prst="rect">
            <a:avLst/>
          </a:prstGeom>
        </p:spPr>
      </p:pic>
      <p:pic>
        <p:nvPicPr>
          <p:cNvPr id="9" name="圖片 8">
            <a:extLst>
              <a:ext uri="{FF2B5EF4-FFF2-40B4-BE49-F238E27FC236}">
                <a16:creationId xmlns:a16="http://schemas.microsoft.com/office/drawing/2014/main" id="{DD219EB8-91C6-C500-64C9-84214F791AA0}"/>
              </a:ext>
            </a:extLst>
          </p:cNvPr>
          <p:cNvPicPr>
            <a:picLocks noChangeAspect="1"/>
          </p:cNvPicPr>
          <p:nvPr/>
        </p:nvPicPr>
        <p:blipFill>
          <a:blip r:embed="rId4"/>
          <a:stretch>
            <a:fillRect/>
          </a:stretch>
        </p:blipFill>
        <p:spPr>
          <a:xfrm>
            <a:off x="193792" y="1917207"/>
            <a:ext cx="5999104" cy="3578839"/>
          </a:xfrm>
          <a:prstGeom prst="rect">
            <a:avLst/>
          </a:prstGeom>
        </p:spPr>
      </p:pic>
    </p:spTree>
    <p:extLst>
      <p:ext uri="{BB962C8B-B14F-4D97-AF65-F5344CB8AC3E}">
        <p14:creationId xmlns:p14="http://schemas.microsoft.com/office/powerpoint/2010/main" val="1908311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0515600" cy="1056904"/>
          </a:xfrm>
        </p:spPr>
        <p:txBody>
          <a:bodyPr/>
          <a:lstStyle/>
          <a:p>
            <a:r>
              <a:rPr lang="zh-TW" altLang="en-US" b="1" dirty="0">
                <a:latin typeface="標楷體" panose="03000509000000000000" pitchFamily="65" charset="-120"/>
                <a:ea typeface="標楷體" panose="03000509000000000000" pitchFamily="65" charset="-120"/>
                <a:cs typeface="Times New Roman" panose="02020603050405020304" pitchFamily="18" charset="0"/>
              </a:rPr>
              <a:t>循環經濟</a:t>
            </a:r>
          </a:p>
        </p:txBody>
      </p:sp>
      <p:sp>
        <p:nvSpPr>
          <p:cNvPr id="5" name="內容版面配置區 4">
            <a:extLst>
              <a:ext uri="{FF2B5EF4-FFF2-40B4-BE49-F238E27FC236}">
                <a16:creationId xmlns:a16="http://schemas.microsoft.com/office/drawing/2014/main" id="{EAA85882-C44A-4A2E-9799-C08E1EAE1C14}"/>
              </a:ext>
            </a:extLst>
          </p:cNvPr>
          <p:cNvSpPr>
            <a:spLocks noGrp="1"/>
          </p:cNvSpPr>
          <p:nvPr>
            <p:ph idx="1"/>
          </p:nvPr>
        </p:nvSpPr>
        <p:spPr>
          <a:xfrm>
            <a:off x="1206335" y="1482920"/>
            <a:ext cx="10039598" cy="4025734"/>
          </a:xfrm>
        </p:spPr>
        <p:txBody>
          <a:bodyPr>
            <a:normAutofit/>
          </a:bodyPr>
          <a:lstStyle/>
          <a:p>
            <a:pPr lvl="1">
              <a:lnSpc>
                <a:spcPct val="160000"/>
              </a:lnSpc>
            </a:pPr>
            <a:r>
              <a:rPr lang="zh-TW" altLang="en-US" dirty="0">
                <a:latin typeface="標楷體" panose="03000509000000000000" pitchFamily="65" charset="-120"/>
                <a:ea typeface="標楷體" panose="03000509000000000000" pitchFamily="65" charset="-120"/>
              </a:rPr>
              <a:t>永續發展架構，對應傳統線性經濟</a:t>
            </a:r>
            <a:endParaRPr lang="en-US" altLang="zh-TW" dirty="0">
              <a:latin typeface="標楷體" panose="03000509000000000000" pitchFamily="65" charset="-120"/>
              <a:ea typeface="標楷體" panose="03000509000000000000" pitchFamily="65" charset="-120"/>
            </a:endParaRPr>
          </a:p>
          <a:p>
            <a:pPr lvl="1">
              <a:lnSpc>
                <a:spcPct val="160000"/>
              </a:lnSpc>
            </a:pPr>
            <a:r>
              <a:rPr lang="zh-TW" altLang="en-US" dirty="0">
                <a:latin typeface="標楷體" panose="03000509000000000000" pitchFamily="65" charset="-120"/>
                <a:ea typeface="標楷體" panose="03000509000000000000" pitchFamily="65" charset="-120"/>
              </a:rPr>
              <a:t>核心策略：</a:t>
            </a:r>
            <a:r>
              <a:rPr lang="zh-TW" altLang="en-US" dirty="0">
                <a:solidFill>
                  <a:srgbClr val="FF0000"/>
                </a:solidFill>
                <a:latin typeface="標楷體" panose="03000509000000000000" pitchFamily="65" charset="-120"/>
                <a:ea typeface="標楷體" panose="03000509000000000000" pitchFamily="65" charset="-120"/>
              </a:rPr>
              <a:t>減量（</a:t>
            </a:r>
            <a:r>
              <a:rPr lang="en-US" altLang="zh-TW" dirty="0">
                <a:solidFill>
                  <a:srgbClr val="FF0000"/>
                </a:solidFill>
                <a:latin typeface="標楷體" panose="03000509000000000000" pitchFamily="65" charset="-120"/>
                <a:ea typeface="標楷體" panose="03000509000000000000" pitchFamily="65" charset="-120"/>
              </a:rPr>
              <a:t>Reduce</a:t>
            </a:r>
            <a:r>
              <a:rPr lang="zh-TW" altLang="en-US" dirty="0">
                <a:solidFill>
                  <a:srgbClr val="FF0000"/>
                </a:solidFill>
                <a:latin typeface="標楷體" panose="03000509000000000000" pitchFamily="65" charset="-120"/>
                <a:ea typeface="標楷體" panose="03000509000000000000" pitchFamily="65" charset="-120"/>
              </a:rPr>
              <a:t>）、再利用（</a:t>
            </a:r>
            <a:r>
              <a:rPr lang="en-US" altLang="zh-TW" dirty="0">
                <a:solidFill>
                  <a:srgbClr val="FF0000"/>
                </a:solidFill>
                <a:latin typeface="標楷體" panose="03000509000000000000" pitchFamily="65" charset="-120"/>
                <a:ea typeface="標楷體" panose="03000509000000000000" pitchFamily="65" charset="-120"/>
              </a:rPr>
              <a:t>Reuse</a:t>
            </a:r>
            <a:r>
              <a:rPr lang="zh-TW" altLang="en-US" dirty="0">
                <a:solidFill>
                  <a:srgbClr val="FF0000"/>
                </a:solidFill>
                <a:latin typeface="標楷體" panose="03000509000000000000" pitchFamily="65" charset="-120"/>
                <a:ea typeface="標楷體" panose="03000509000000000000" pitchFamily="65" charset="-120"/>
              </a:rPr>
              <a:t>）、回收（</a:t>
            </a:r>
            <a:r>
              <a:rPr lang="en-US" altLang="zh-TW" dirty="0">
                <a:solidFill>
                  <a:srgbClr val="FF0000"/>
                </a:solidFill>
                <a:latin typeface="標楷體" panose="03000509000000000000" pitchFamily="65" charset="-120"/>
                <a:ea typeface="標楷體" panose="03000509000000000000" pitchFamily="65" charset="-120"/>
              </a:rPr>
              <a:t>Recycle</a:t>
            </a:r>
            <a:r>
              <a:rPr lang="zh-TW" altLang="en-US" dirty="0">
                <a:solidFill>
                  <a:srgbClr val="FF0000"/>
                </a:solidFill>
                <a:latin typeface="標楷體" panose="03000509000000000000" pitchFamily="65" charset="-120"/>
                <a:ea typeface="標楷體" panose="03000509000000000000" pitchFamily="65" charset="-120"/>
              </a:rPr>
              <a:t>）、再設計（</a:t>
            </a:r>
            <a:r>
              <a:rPr lang="en-US" altLang="zh-TW" dirty="0">
                <a:solidFill>
                  <a:srgbClr val="FF0000"/>
                </a:solidFill>
                <a:latin typeface="標楷體" panose="03000509000000000000" pitchFamily="65" charset="-120"/>
                <a:ea typeface="標楷體" panose="03000509000000000000" pitchFamily="65" charset="-120"/>
              </a:rPr>
              <a:t>Redesign</a:t>
            </a:r>
            <a:r>
              <a:rPr lang="zh-TW" altLang="en-US" dirty="0">
                <a:solidFill>
                  <a:srgbClr val="FF0000"/>
                </a:solidFill>
                <a:latin typeface="標楷體" panose="03000509000000000000" pitchFamily="65" charset="-120"/>
                <a:ea typeface="標楷體" panose="03000509000000000000" pitchFamily="65" charset="-120"/>
              </a:rPr>
              <a:t>）</a:t>
            </a:r>
            <a:endParaRPr lang="en-US" altLang="zh-TW" dirty="0">
              <a:solidFill>
                <a:srgbClr val="FF0000"/>
              </a:solidFill>
              <a:latin typeface="標楷體" panose="03000509000000000000" pitchFamily="65" charset="-120"/>
              <a:ea typeface="標楷體" panose="03000509000000000000" pitchFamily="65" charset="-120"/>
            </a:endParaRPr>
          </a:p>
          <a:p>
            <a:pPr lvl="1">
              <a:lnSpc>
                <a:spcPct val="160000"/>
              </a:lnSpc>
            </a:pPr>
            <a:r>
              <a:rPr lang="zh-TW" altLang="en-US" dirty="0">
                <a:latin typeface="標楷體" panose="03000509000000000000" pitchFamily="65" charset="-120"/>
                <a:ea typeface="標楷體" panose="03000509000000000000" pitchFamily="65" charset="-120"/>
              </a:rPr>
              <a:t>提升資源利用效率，延長產品生命周期</a:t>
            </a:r>
            <a:endParaRPr lang="en-US" altLang="zh-TW" dirty="0">
              <a:latin typeface="標楷體" panose="03000509000000000000" pitchFamily="65" charset="-120"/>
              <a:ea typeface="標楷體" panose="03000509000000000000" pitchFamily="65" charset="-120"/>
            </a:endParaRPr>
          </a:p>
          <a:p>
            <a:pPr lvl="1">
              <a:lnSpc>
                <a:spcPct val="160000"/>
              </a:lnSpc>
            </a:pPr>
            <a:r>
              <a:rPr lang="zh-TW" altLang="en-US" dirty="0">
                <a:latin typeface="標楷體" panose="03000509000000000000" pitchFamily="65" charset="-120"/>
                <a:ea typeface="標楷體" panose="03000509000000000000" pitchFamily="65" charset="-120"/>
              </a:rPr>
              <a:t>有效降低溫室氣體排放</a:t>
            </a:r>
            <a:endParaRPr lang="en-US" altLang="zh-TW" dirty="0">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D92D24E2-AFD9-BE6A-EA75-2AEA79654A75}"/>
              </a:ext>
            </a:extLst>
          </p:cNvPr>
          <p:cNvSpPr>
            <a:spLocks noGrp="1"/>
          </p:cNvSpPr>
          <p:nvPr>
            <p:ph type="sldNum" sz="quarter" idx="12"/>
          </p:nvPr>
        </p:nvSpPr>
        <p:spPr/>
        <p:txBody>
          <a:bodyPr/>
          <a:lstStyle/>
          <a:p>
            <a:fld id="{C6FEE364-E43C-45E5-A8B6-46B2F1CD9D34}" type="slidenum">
              <a:rPr lang="zh-TW" altLang="en-US" smtClean="0"/>
              <a:t>5</a:t>
            </a:fld>
            <a:endParaRPr lang="zh-TW" altLang="en-US"/>
          </a:p>
        </p:txBody>
      </p:sp>
    </p:spTree>
    <p:extLst>
      <p:ext uri="{BB962C8B-B14F-4D97-AF65-F5344CB8AC3E}">
        <p14:creationId xmlns:p14="http://schemas.microsoft.com/office/powerpoint/2010/main" val="4178133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2192000" cy="1056904"/>
          </a:xfrm>
        </p:spPr>
        <p:txBody>
          <a:bodyPr>
            <a:normAutofit/>
          </a:bodyPr>
          <a:lstStyle/>
          <a:p>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總結</a:t>
            </a:r>
          </a:p>
        </p:txBody>
      </p:sp>
      <p:sp>
        <p:nvSpPr>
          <p:cNvPr id="5" name="內容版面配置區 4">
            <a:extLst>
              <a:ext uri="{FF2B5EF4-FFF2-40B4-BE49-F238E27FC236}">
                <a16:creationId xmlns:a16="http://schemas.microsoft.com/office/drawing/2014/main" id="{5A913976-DE8D-4340-A108-97F4D9B0830E}"/>
              </a:ext>
            </a:extLst>
          </p:cNvPr>
          <p:cNvSpPr txBox="1">
            <a:spLocks/>
          </p:cNvSpPr>
          <p:nvPr/>
        </p:nvSpPr>
        <p:spPr>
          <a:xfrm>
            <a:off x="1027216" y="1641680"/>
            <a:ext cx="10515600" cy="3728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HPAD</a:t>
            </a:r>
            <a:r>
              <a:rPr lang="zh-TW" altLang="en-US" sz="1800" dirty="0">
                <a:latin typeface="標楷體" panose="03000509000000000000" pitchFamily="65" charset="-120"/>
                <a:ea typeface="標楷體" panose="03000509000000000000" pitchFamily="65" charset="-120"/>
              </a:rPr>
              <a:t>系統雖有效降低碳排及能耗，惟減碳幅度與經濟效益普遍不及</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SGHP</a:t>
            </a:r>
            <a:r>
              <a:rPr lang="zh-TW" altLang="en-US" sz="1800" dirty="0">
                <a:latin typeface="標楷體" panose="03000509000000000000" pitchFamily="65" charset="-120"/>
                <a:ea typeface="標楷體" panose="03000509000000000000" pitchFamily="65" charset="-120"/>
              </a:rPr>
              <a:t>，尤其高溫高壓縮比時效率與成本優勢減弱。</a:t>
            </a:r>
            <a:endParaRPr lang="en-US" altLang="zh-TW" sz="1800" dirty="0">
              <a:latin typeface="標楷體" panose="03000509000000000000" pitchFamily="65" charset="-120"/>
              <a:ea typeface="標楷體" panose="03000509000000000000" pitchFamily="65" charset="-120"/>
            </a:endParaRPr>
          </a:p>
          <a:p>
            <a:pPr lvl="1">
              <a:lnSpc>
                <a:spcPct val="150000"/>
              </a:lnSpc>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電網電力下</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SGHP</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及</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HPAD</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仍有減碳，但因電網碳強度及電價偏高，能源成本相對居高，強調低碳電力基礎設施推動的重要性</a:t>
            </a:r>
            <a:endParaRPr lang="en-US" altLang="zh-TW" sz="1800" dirty="0">
              <a:latin typeface="Times New Roman" panose="02020603050405020304" pitchFamily="18" charset="0"/>
              <a:ea typeface="標楷體" panose="03000509000000000000" pitchFamily="65" charset="-120"/>
              <a:cs typeface="Times New Roman" panose="02020603050405020304" pitchFamily="18" charset="0"/>
            </a:endParaRPr>
          </a:p>
          <a:p>
            <a:pPr lvl="1">
              <a:lnSpc>
                <a:spcPct val="150000"/>
              </a:lnSpc>
            </a:pP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SGHP</a:t>
            </a:r>
            <a:r>
              <a:rPr lang="zh-TW" altLang="en-US" sz="1800" dirty="0">
                <a:latin typeface="標楷體" panose="03000509000000000000" pitchFamily="65" charset="-120"/>
                <a:ea typeface="標楷體" panose="03000509000000000000" pitchFamily="65" charset="-120"/>
              </a:rPr>
              <a:t>系統搭配風力及</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SMR</a:t>
            </a:r>
            <a:r>
              <a:rPr lang="zh-TW" altLang="en-US" sz="1800" dirty="0">
                <a:latin typeface="標楷體" panose="03000509000000000000" pitchFamily="65" charset="-120"/>
                <a:ea typeface="標楷體" panose="03000509000000000000" pitchFamily="65" charset="-120"/>
              </a:rPr>
              <a:t>電力較傳統煤炭燃燒減碳數倍至十餘倍，能源成本明顯下降，風力表現最佳。</a:t>
            </a:r>
            <a:endParaRPr lang="en-US" altLang="zh-TW" sz="1800" dirty="0">
              <a:latin typeface="標楷體" panose="03000509000000000000" pitchFamily="65" charset="-120"/>
              <a:ea typeface="標楷體" panose="03000509000000000000" pitchFamily="65" charset="-120"/>
            </a:endParaRPr>
          </a:p>
          <a:p>
            <a:pPr lvl="1">
              <a:lnSpc>
                <a:spcPct val="150000"/>
              </a:lnSpc>
            </a:pP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SGHP</a:t>
            </a:r>
            <a:r>
              <a:rPr lang="zh-TW" altLang="en-US" sz="1800" dirty="0">
                <a:latin typeface="標楷體" panose="03000509000000000000" pitchFamily="65" charset="-120"/>
                <a:ea typeface="標楷體" panose="03000509000000000000" pitchFamily="65" charset="-120"/>
              </a:rPr>
              <a:t>系統配合低碳電力展現廣泛節能、減碳及經濟競爭力，是工業熱源轉型首選；</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HPAD</a:t>
            </a:r>
            <a:r>
              <a:rPr lang="zh-TW" altLang="en-US" sz="1800" dirty="0">
                <a:latin typeface="標楷體" panose="03000509000000000000" pitchFamily="65" charset="-120"/>
                <a:ea typeface="標楷體" panose="03000509000000000000" pitchFamily="65" charset="-120"/>
              </a:rPr>
              <a:t>適用多塔節點、溫差適中系統，為理想改造方案。</a:t>
            </a:r>
            <a:endParaRPr lang="en-US" altLang="zh-TW" sz="1800" dirty="0">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0811892C-161D-4528-9CF5-FC9815E65B39}"/>
              </a:ext>
            </a:extLst>
          </p:cNvPr>
          <p:cNvSpPr txBox="1"/>
          <p:nvPr/>
        </p:nvSpPr>
        <p:spPr>
          <a:xfrm>
            <a:off x="1056904" y="1056905"/>
            <a:ext cx="10485912" cy="584775"/>
          </a:xfrm>
          <a:prstGeom prst="rect">
            <a:avLst/>
          </a:prstGeom>
          <a:noFill/>
        </p:spPr>
        <p:txBody>
          <a:bodyPr wrap="square" rtlCol="0">
            <a:spAutoFit/>
          </a:bodyPr>
          <a:lstStyle/>
          <a:p>
            <a:r>
              <a:rPr lang="zh-TW" altLang="en-US" sz="1600" dirty="0">
                <a:latin typeface="標楷體" panose="03000509000000000000" pitchFamily="65" charset="-120"/>
                <a:ea typeface="標楷體" panose="03000509000000000000" pitchFamily="65" charset="-120"/>
              </a:rPr>
              <a:t>本研究比較傳統製程、</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HPAD</a:t>
            </a:r>
            <a:r>
              <a:rPr lang="zh-TW" altLang="en-US" sz="1600" dirty="0">
                <a:latin typeface="標楷體" panose="03000509000000000000" pitchFamily="65" charset="-120"/>
                <a:ea typeface="標楷體" panose="03000509000000000000" pitchFamily="65" charset="-120"/>
              </a:rPr>
              <a:t>與</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SGHP</a:t>
            </a:r>
            <a:r>
              <a:rPr lang="zh-TW" altLang="en-US" sz="1600" dirty="0">
                <a:latin typeface="標楷體" panose="03000509000000000000" pitchFamily="65" charset="-120"/>
                <a:ea typeface="標楷體" panose="03000509000000000000" pitchFamily="65" charset="-120"/>
              </a:rPr>
              <a:t>系統，涵蓋煤炭、風力、</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SMR</a:t>
            </a:r>
            <a:r>
              <a:rPr lang="zh-TW" altLang="en-US" sz="1600" dirty="0">
                <a:latin typeface="標楷體" panose="03000509000000000000" pitchFamily="65" charset="-120"/>
                <a:ea typeface="標楷體" panose="03000509000000000000" pitchFamily="65" charset="-120"/>
              </a:rPr>
              <a:t>及電網等不同熱源與電力組合，分析碳排放與能耗成本。</a:t>
            </a:r>
          </a:p>
        </p:txBody>
      </p:sp>
      <p:sp>
        <p:nvSpPr>
          <p:cNvPr id="7" name="文字方塊 6">
            <a:extLst>
              <a:ext uri="{FF2B5EF4-FFF2-40B4-BE49-F238E27FC236}">
                <a16:creationId xmlns:a16="http://schemas.microsoft.com/office/drawing/2014/main" id="{65FEAFA4-C6BC-4D70-ADC3-7250FD87D4A4}"/>
              </a:ext>
            </a:extLst>
          </p:cNvPr>
          <p:cNvSpPr txBox="1"/>
          <p:nvPr/>
        </p:nvSpPr>
        <p:spPr>
          <a:xfrm>
            <a:off x="1282535" y="5370532"/>
            <a:ext cx="10485912" cy="646331"/>
          </a:xfrm>
          <a:prstGeom prst="rect">
            <a:avLst/>
          </a:prstGeom>
          <a:noFill/>
        </p:spPr>
        <p:txBody>
          <a:bodyPr wrap="square" rtlCol="0">
            <a:spAutoFit/>
          </a:bodyPr>
          <a:lstStyle/>
          <a:p>
            <a:r>
              <a:rPr lang="zh-TW" altLang="en-US" dirty="0">
                <a:solidFill>
                  <a:srgbClr val="FF0000"/>
                </a:solidFill>
                <a:latin typeface="標楷體" panose="03000509000000000000" pitchFamily="65" charset="-120"/>
                <a:ea typeface="標楷體" panose="03000509000000000000" pitchFamily="65" charset="-120"/>
              </a:rPr>
              <a:t>未來應聚焦動態模擬、系統控制及壓縮機設計改良，以提升熱力效率、促進商業化與產業應用，推動化工產業綠色轉型與永續發展。</a:t>
            </a:r>
          </a:p>
        </p:txBody>
      </p:sp>
      <p:sp>
        <p:nvSpPr>
          <p:cNvPr id="2" name="投影片編號版面配置區 1">
            <a:extLst>
              <a:ext uri="{FF2B5EF4-FFF2-40B4-BE49-F238E27FC236}">
                <a16:creationId xmlns:a16="http://schemas.microsoft.com/office/drawing/2014/main" id="{80A35FD8-EDA1-77A6-8A74-9BE041A1C158}"/>
              </a:ext>
            </a:extLst>
          </p:cNvPr>
          <p:cNvSpPr>
            <a:spLocks noGrp="1"/>
          </p:cNvSpPr>
          <p:nvPr>
            <p:ph type="sldNum" sz="quarter" idx="12"/>
          </p:nvPr>
        </p:nvSpPr>
        <p:spPr/>
        <p:txBody>
          <a:bodyPr/>
          <a:lstStyle/>
          <a:p>
            <a:fld id="{C6FEE364-E43C-45E5-A8B6-46B2F1CD9D34}" type="slidenum">
              <a:rPr lang="zh-TW" altLang="en-US" smtClean="0"/>
              <a:t>50</a:t>
            </a:fld>
            <a:endParaRPr lang="zh-TW" altLang="en-US"/>
          </a:p>
        </p:txBody>
      </p:sp>
    </p:spTree>
    <p:extLst>
      <p:ext uri="{BB962C8B-B14F-4D97-AF65-F5344CB8AC3E}">
        <p14:creationId xmlns:p14="http://schemas.microsoft.com/office/powerpoint/2010/main" val="2048796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C7393B-6362-40D2-854D-E22306D269B7}"/>
              </a:ext>
            </a:extLst>
          </p:cNvPr>
          <p:cNvSpPr>
            <a:spLocks noGrp="1"/>
          </p:cNvSpPr>
          <p:nvPr>
            <p:ph type="title"/>
          </p:nvPr>
        </p:nvSpPr>
        <p:spPr>
          <a:xfrm>
            <a:off x="772584" y="863072"/>
            <a:ext cx="10515600" cy="2852737"/>
          </a:xfrm>
        </p:spPr>
        <p:txBody>
          <a:bodyPr/>
          <a:lstStyle/>
          <a:p>
            <a:r>
              <a:rPr lang="zh-TW" altLang="en-US" dirty="0">
                <a:latin typeface="標楷體" panose="03000509000000000000" pitchFamily="65" charset="-120"/>
                <a:ea typeface="標楷體" panose="03000509000000000000" pitchFamily="65" charset="-120"/>
                <a:cs typeface="Times New Roman" panose="02020603050405020304" pitchFamily="18" charset="0"/>
              </a:rPr>
              <a:t>引言</a:t>
            </a:r>
          </a:p>
        </p:txBody>
      </p:sp>
      <p:sp>
        <p:nvSpPr>
          <p:cNvPr id="3" name="文字版面配置區 2">
            <a:extLst>
              <a:ext uri="{FF2B5EF4-FFF2-40B4-BE49-F238E27FC236}">
                <a16:creationId xmlns:a16="http://schemas.microsoft.com/office/drawing/2014/main" id="{A309778A-31C1-4244-A97B-43B29F33E157}"/>
              </a:ext>
            </a:extLst>
          </p:cNvPr>
          <p:cNvSpPr>
            <a:spLocks noGrp="1"/>
          </p:cNvSpPr>
          <p:nvPr>
            <p:ph type="body" idx="1"/>
          </p:nvPr>
        </p:nvSpPr>
        <p:spPr>
          <a:xfrm>
            <a:off x="772584" y="3742797"/>
            <a:ext cx="10515600" cy="1500187"/>
          </a:xfrm>
        </p:spPr>
        <p:txBody>
          <a:bodyPr/>
          <a:lstStyle/>
          <a:p>
            <a:r>
              <a:rPr lang="zh-TW" altLang="en-US"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廢液中高純度異丙醇回收</a:t>
            </a:r>
          </a:p>
        </p:txBody>
      </p:sp>
      <p:sp>
        <p:nvSpPr>
          <p:cNvPr id="4" name="投影片編號版面配置區 3">
            <a:extLst>
              <a:ext uri="{FF2B5EF4-FFF2-40B4-BE49-F238E27FC236}">
                <a16:creationId xmlns:a16="http://schemas.microsoft.com/office/drawing/2014/main" id="{9EDAD23E-D5DE-D864-0FB0-AFE996993E7D}"/>
              </a:ext>
            </a:extLst>
          </p:cNvPr>
          <p:cNvSpPr>
            <a:spLocks noGrp="1"/>
          </p:cNvSpPr>
          <p:nvPr>
            <p:ph type="sldNum" sz="quarter" idx="12"/>
          </p:nvPr>
        </p:nvSpPr>
        <p:spPr/>
        <p:txBody>
          <a:bodyPr/>
          <a:lstStyle/>
          <a:p>
            <a:fld id="{C6FEE364-E43C-45E5-A8B6-46B2F1CD9D34}" type="slidenum">
              <a:rPr lang="zh-TW" altLang="en-US" smtClean="0"/>
              <a:t>6</a:t>
            </a:fld>
            <a:endParaRPr lang="zh-TW" altLang="en-US"/>
          </a:p>
        </p:txBody>
      </p:sp>
    </p:spTree>
    <p:extLst>
      <p:ext uri="{BB962C8B-B14F-4D97-AF65-F5344CB8AC3E}">
        <p14:creationId xmlns:p14="http://schemas.microsoft.com/office/powerpoint/2010/main" val="3083392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0515600" cy="1056904"/>
          </a:xfrm>
        </p:spPr>
        <p:txBody>
          <a:bodyPr/>
          <a:lstStyle/>
          <a:p>
            <a:r>
              <a:rPr lang="zh-TW" altLang="en-US" b="1" dirty="0">
                <a:latin typeface="標楷體" panose="03000509000000000000" pitchFamily="65" charset="-120"/>
                <a:ea typeface="標楷體" panose="03000509000000000000" pitchFamily="65" charset="-120"/>
                <a:cs typeface="Times New Roman" panose="02020603050405020304" pitchFamily="18" charset="0"/>
              </a:rPr>
              <a:t>異丙醇簡介</a:t>
            </a:r>
          </a:p>
        </p:txBody>
      </p:sp>
      <p:sp>
        <p:nvSpPr>
          <p:cNvPr id="5" name="內容版面配置區 4">
            <a:extLst>
              <a:ext uri="{FF2B5EF4-FFF2-40B4-BE49-F238E27FC236}">
                <a16:creationId xmlns:a16="http://schemas.microsoft.com/office/drawing/2014/main" id="{EAA85882-C44A-4A2E-9799-C08E1EAE1C14}"/>
              </a:ext>
            </a:extLst>
          </p:cNvPr>
          <p:cNvSpPr>
            <a:spLocks noGrp="1"/>
          </p:cNvSpPr>
          <p:nvPr>
            <p:ph idx="1"/>
          </p:nvPr>
        </p:nvSpPr>
        <p:spPr>
          <a:xfrm>
            <a:off x="838200" y="1209369"/>
            <a:ext cx="10515600" cy="2719749"/>
          </a:xfrm>
        </p:spPr>
        <p:txBody>
          <a:bodyPr>
            <a:normAutofit fontScale="92500" lnSpcReduction="20000"/>
          </a:bodyPr>
          <a:lstStyle/>
          <a:p>
            <a:pPr marL="0" indent="0">
              <a:lnSpc>
                <a:spcPct val="150000"/>
              </a:lnSpc>
              <a:buNone/>
            </a:pPr>
            <a:r>
              <a:rPr lang="zh-TW" altLang="en-US" sz="3200" b="1" dirty="0">
                <a:latin typeface="標楷體" panose="03000509000000000000" pitchFamily="65" charset="-120"/>
                <a:ea typeface="標楷體" panose="03000509000000000000" pitchFamily="65" charset="-120"/>
              </a:rPr>
              <a:t>基本性質與生產方法</a:t>
            </a:r>
            <a:r>
              <a:rPr lang="en-US" altLang="zh-TW" sz="3200" b="1" dirty="0">
                <a:latin typeface="標楷體" panose="03000509000000000000" pitchFamily="65" charset="-120"/>
                <a:ea typeface="標楷體" panose="03000509000000000000" pitchFamily="65" charset="-120"/>
              </a:rPr>
              <a:t>:</a:t>
            </a:r>
          </a:p>
          <a:p>
            <a:pPr lvl="1">
              <a:lnSpc>
                <a:spcPct val="150000"/>
              </a:lnSpc>
            </a:pPr>
            <a:r>
              <a:rPr lang="zh-TW" altLang="en-US" sz="2800" dirty="0">
                <a:latin typeface="標楷體" panose="03000509000000000000" pitchFamily="65" charset="-120"/>
                <a:ea typeface="標楷體" panose="03000509000000000000" pitchFamily="65" charset="-120"/>
              </a:rPr>
              <a:t>化學式</a:t>
            </a:r>
            <a:r>
              <a:rPr lang="en-US" altLang="zh-TW" sz="2800" dirty="0">
                <a:latin typeface="標楷體" panose="03000509000000000000" pitchFamily="65" charset="-120"/>
                <a:ea typeface="標楷體" panose="03000509000000000000" pitchFamily="65" charset="-120"/>
              </a:rPr>
              <a:t>:</a:t>
            </a:r>
            <a:r>
              <a:rPr lang="en-US" altLang="zh-TW" sz="2800" dirty="0">
                <a:latin typeface="Times New Roman" panose="02020603050405020304" pitchFamily="18" charset="0"/>
                <a:ea typeface="標楷體" panose="03000509000000000000" pitchFamily="65" charset="-120"/>
              </a:rPr>
              <a:t>C3H8O, </a:t>
            </a:r>
            <a:r>
              <a:rPr lang="zh-TW" altLang="en-US" sz="2800" dirty="0">
                <a:latin typeface="Times New Roman" panose="02020603050405020304" pitchFamily="18" charset="0"/>
                <a:ea typeface="標楷體" panose="03000509000000000000" pitchFamily="65" charset="-120"/>
              </a:rPr>
              <a:t>重要醇類化合物</a:t>
            </a:r>
            <a:endParaRPr lang="en-US" altLang="zh-TW" sz="2800" dirty="0">
              <a:latin typeface="Times New Roman" panose="02020603050405020304" pitchFamily="18" charset="0"/>
              <a:ea typeface="標楷體" panose="03000509000000000000" pitchFamily="65" charset="-120"/>
            </a:endParaRPr>
          </a:p>
          <a:p>
            <a:pPr lvl="1">
              <a:lnSpc>
                <a:spcPct val="150000"/>
              </a:lnSpc>
            </a:pPr>
            <a:r>
              <a:rPr lang="zh-TW" altLang="en-US" sz="2800" dirty="0">
                <a:latin typeface="標楷體" panose="03000509000000000000" pitchFamily="65" charset="-120"/>
                <a:ea typeface="標楷體" panose="03000509000000000000" pitchFamily="65" charset="-120"/>
              </a:rPr>
              <a:t>生產路境</a:t>
            </a:r>
            <a:r>
              <a:rPr lang="en-US" altLang="zh-TW" sz="2800" dirty="0">
                <a:latin typeface="標楷體" panose="03000509000000000000" pitchFamily="65" charset="-120"/>
                <a:ea typeface="標楷體" panose="03000509000000000000" pitchFamily="65" charset="-120"/>
              </a:rPr>
              <a:t>:</a:t>
            </a:r>
          </a:p>
          <a:p>
            <a:pPr lvl="2">
              <a:lnSpc>
                <a:spcPct val="150000"/>
              </a:lnSpc>
            </a:pPr>
            <a:r>
              <a:rPr lang="zh-TW" altLang="en-US" dirty="0">
                <a:latin typeface="標楷體" panose="03000509000000000000" pitchFamily="65" charset="-120"/>
                <a:ea typeface="標楷體" panose="03000509000000000000" pitchFamily="65" charset="-120"/>
              </a:rPr>
              <a:t>間接水合</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丙烯與硫酸反應生成異丙基硫酸氫鹽，再水解獲得異丙醇</a:t>
            </a:r>
            <a:endParaRPr lang="en-US" altLang="zh-TW" dirty="0">
              <a:latin typeface="標楷體" panose="03000509000000000000" pitchFamily="65" charset="-120"/>
              <a:ea typeface="標楷體" panose="03000509000000000000" pitchFamily="65" charset="-120"/>
            </a:endParaRPr>
          </a:p>
          <a:p>
            <a:pPr lvl="2">
              <a:lnSpc>
                <a:spcPct val="150000"/>
              </a:lnSpc>
            </a:pPr>
            <a:r>
              <a:rPr lang="zh-TW" altLang="en-US" dirty="0">
                <a:latin typeface="標楷體" panose="03000509000000000000" pitchFamily="65" charset="-120"/>
                <a:ea typeface="標楷體" panose="03000509000000000000" pitchFamily="65" charset="-120"/>
              </a:rPr>
              <a:t>直接水合</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催化丙烯與水直接反應生成異丙醇，工業應用廣泛</a:t>
            </a:r>
            <a:endParaRPr lang="en-US" altLang="zh-TW" sz="2800" dirty="0">
              <a:latin typeface="標楷體" panose="03000509000000000000" pitchFamily="65" charset="-120"/>
              <a:ea typeface="標楷體" panose="03000509000000000000" pitchFamily="65" charset="-120"/>
            </a:endParaRPr>
          </a:p>
        </p:txBody>
      </p:sp>
      <p:sp>
        <p:nvSpPr>
          <p:cNvPr id="6" name="內容版面配置區 4">
            <a:extLst>
              <a:ext uri="{FF2B5EF4-FFF2-40B4-BE49-F238E27FC236}">
                <a16:creationId xmlns:a16="http://schemas.microsoft.com/office/drawing/2014/main" id="{5E91BCBC-4E6D-4FDD-971B-96C2F1EA2D32}"/>
              </a:ext>
            </a:extLst>
          </p:cNvPr>
          <p:cNvSpPr txBox="1">
            <a:spLocks/>
          </p:cNvSpPr>
          <p:nvPr/>
        </p:nvSpPr>
        <p:spPr>
          <a:xfrm>
            <a:off x="838200" y="4288756"/>
            <a:ext cx="10515600" cy="1643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sz="2000" b="1" dirty="0">
                <a:latin typeface="標楷體" panose="03000509000000000000" pitchFamily="65" charset="-120"/>
                <a:ea typeface="標楷體" panose="03000509000000000000" pitchFamily="65" charset="-120"/>
              </a:rPr>
              <a:t>物性</a:t>
            </a:r>
            <a:r>
              <a:rPr lang="en-US" altLang="zh-TW" sz="2000" b="1" dirty="0">
                <a:latin typeface="標楷體" panose="03000509000000000000" pitchFamily="65" charset="-120"/>
                <a:ea typeface="標楷體" panose="03000509000000000000" pitchFamily="65" charset="-120"/>
              </a:rPr>
              <a:t>&amp;</a:t>
            </a:r>
            <a:r>
              <a:rPr lang="zh-TW" altLang="en-US" sz="2000" b="1" dirty="0">
                <a:latin typeface="標楷體" panose="03000509000000000000" pitchFamily="65" charset="-120"/>
                <a:ea typeface="標楷體" panose="03000509000000000000" pitchFamily="65" charset="-120"/>
              </a:rPr>
              <a:t>化性</a:t>
            </a:r>
            <a:r>
              <a:rPr lang="en-US" altLang="zh-TW" sz="2000" b="1" dirty="0">
                <a:latin typeface="標楷體" panose="03000509000000000000" pitchFamily="65" charset="-120"/>
                <a:ea typeface="標楷體" panose="03000509000000000000" pitchFamily="65" charset="-120"/>
              </a:rPr>
              <a:t>:</a:t>
            </a:r>
          </a:p>
          <a:p>
            <a:pPr lvl="1"/>
            <a:r>
              <a:rPr lang="zh-TW" altLang="en-US" sz="1800" dirty="0">
                <a:latin typeface="標楷體" panose="03000509000000000000" pitchFamily="65" charset="-120"/>
                <a:ea typeface="標楷體" panose="03000509000000000000" pitchFamily="65" charset="-120"/>
              </a:rPr>
              <a:t>常溫常壓下無色揮發性液體，與水完全互溶</a:t>
            </a:r>
            <a:endParaRPr lang="en-US" altLang="zh-TW" sz="1800" dirty="0">
              <a:latin typeface="標楷體" panose="03000509000000000000" pitchFamily="65" charset="-120"/>
              <a:ea typeface="標楷體" panose="03000509000000000000" pitchFamily="65" charset="-120"/>
            </a:endParaRPr>
          </a:p>
          <a:p>
            <a:pPr lvl="1"/>
            <a:r>
              <a:rPr lang="zh-TW" altLang="en-US" sz="1800" dirty="0">
                <a:latin typeface="標楷體" panose="03000509000000000000" pitchFamily="65" charset="-120"/>
                <a:ea typeface="標楷體" panose="03000509000000000000" pitchFamily="65" charset="-120"/>
              </a:rPr>
              <a:t>優異溶解性、高揮發性、低毒性，應用廣泛</a:t>
            </a:r>
            <a:endParaRPr lang="en-US" altLang="zh-TW" sz="1800" dirty="0">
              <a:latin typeface="標楷體" panose="03000509000000000000" pitchFamily="65" charset="-120"/>
              <a:ea typeface="標楷體" panose="03000509000000000000" pitchFamily="65" charset="-120"/>
            </a:endParaRPr>
          </a:p>
          <a:p>
            <a:pPr lvl="1"/>
            <a:r>
              <a:rPr lang="zh-TW" altLang="en-US" sz="1800" dirty="0">
                <a:latin typeface="標楷體" panose="03000509000000000000" pitchFamily="65" charset="-120"/>
                <a:ea typeface="標楷體" panose="03000509000000000000" pitchFamily="65" charset="-120"/>
              </a:rPr>
              <a:t>主要工業應用</a:t>
            </a:r>
            <a:r>
              <a:rPr lang="en-US" altLang="zh-TW" sz="1800" dirty="0">
                <a:latin typeface="標楷體" panose="03000509000000000000" pitchFamily="65" charset="-120"/>
                <a:ea typeface="標楷體" panose="03000509000000000000" pitchFamily="65" charset="-120"/>
              </a:rPr>
              <a:t>:</a:t>
            </a:r>
            <a:r>
              <a:rPr lang="zh-TW" altLang="en-US" sz="1800" dirty="0">
                <a:highlight>
                  <a:srgbClr val="FFFF00"/>
                </a:highlight>
                <a:latin typeface="標楷體" panose="03000509000000000000" pitchFamily="65" charset="-120"/>
                <a:ea typeface="標楷體" panose="03000509000000000000" pitchFamily="65" charset="-120"/>
              </a:rPr>
              <a:t>電子級溶劑</a:t>
            </a:r>
            <a:r>
              <a:rPr lang="zh-TW" altLang="en-US" sz="1800" dirty="0">
                <a:latin typeface="標楷體" panose="03000509000000000000" pitchFamily="65" charset="-120"/>
                <a:ea typeface="標楷體" panose="03000509000000000000" pitchFamily="65" charset="-120"/>
              </a:rPr>
              <a:t>、消毒與醫療用途、化工溶劑</a:t>
            </a:r>
            <a:endParaRPr lang="en-US" altLang="zh-TW" sz="1800" dirty="0">
              <a:latin typeface="標楷體" panose="03000509000000000000" pitchFamily="65" charset="-120"/>
              <a:ea typeface="標楷體" panose="03000509000000000000" pitchFamily="65" charset="-120"/>
            </a:endParaRPr>
          </a:p>
        </p:txBody>
      </p:sp>
      <p:pic>
        <p:nvPicPr>
          <p:cNvPr id="2" name="圖片 1">
            <a:extLst>
              <a:ext uri="{FF2B5EF4-FFF2-40B4-BE49-F238E27FC236}">
                <a16:creationId xmlns:a16="http://schemas.microsoft.com/office/drawing/2014/main" id="{85059C13-3587-4FEE-BC67-336F580327EB}"/>
              </a:ext>
            </a:extLst>
          </p:cNvPr>
          <p:cNvPicPr>
            <a:picLocks noChangeAspect="1"/>
          </p:cNvPicPr>
          <p:nvPr/>
        </p:nvPicPr>
        <p:blipFill>
          <a:blip r:embed="rId3"/>
          <a:stretch>
            <a:fillRect/>
          </a:stretch>
        </p:blipFill>
        <p:spPr>
          <a:xfrm>
            <a:off x="7745185" y="1209369"/>
            <a:ext cx="1143000" cy="1143000"/>
          </a:xfrm>
          <a:prstGeom prst="rect">
            <a:avLst/>
          </a:prstGeom>
        </p:spPr>
      </p:pic>
      <p:sp>
        <p:nvSpPr>
          <p:cNvPr id="3" name="投影片編號版面配置區 2">
            <a:extLst>
              <a:ext uri="{FF2B5EF4-FFF2-40B4-BE49-F238E27FC236}">
                <a16:creationId xmlns:a16="http://schemas.microsoft.com/office/drawing/2014/main" id="{F76578B6-0997-7C3B-E374-8FF31B466AB0}"/>
              </a:ext>
            </a:extLst>
          </p:cNvPr>
          <p:cNvSpPr>
            <a:spLocks noGrp="1"/>
          </p:cNvSpPr>
          <p:nvPr>
            <p:ph type="sldNum" sz="quarter" idx="12"/>
          </p:nvPr>
        </p:nvSpPr>
        <p:spPr/>
        <p:txBody>
          <a:bodyPr/>
          <a:lstStyle/>
          <a:p>
            <a:fld id="{C6FEE364-E43C-45E5-A8B6-46B2F1CD9D34}" type="slidenum">
              <a:rPr lang="zh-TW" altLang="en-US" smtClean="0"/>
              <a:t>7</a:t>
            </a:fld>
            <a:endParaRPr lang="zh-TW" altLang="en-US"/>
          </a:p>
        </p:txBody>
      </p:sp>
    </p:spTree>
    <p:extLst>
      <p:ext uri="{BB962C8B-B14F-4D97-AF65-F5344CB8AC3E}">
        <p14:creationId xmlns:p14="http://schemas.microsoft.com/office/powerpoint/2010/main" val="2217424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C102BA-07C8-4749-A1A1-2BCE767C4AD5}"/>
              </a:ext>
            </a:extLst>
          </p:cNvPr>
          <p:cNvSpPr>
            <a:spLocks noGrp="1"/>
          </p:cNvSpPr>
          <p:nvPr>
            <p:ph type="title"/>
          </p:nvPr>
        </p:nvSpPr>
        <p:spPr>
          <a:xfrm>
            <a:off x="0" y="1"/>
            <a:ext cx="10515600" cy="1056904"/>
          </a:xfrm>
        </p:spPr>
        <p:txBody>
          <a:bodyPr/>
          <a:lstStyle/>
          <a:p>
            <a:r>
              <a:rPr lang="zh-TW" altLang="en-US" b="1" dirty="0">
                <a:latin typeface="標楷體" panose="03000509000000000000" pitchFamily="65" charset="-120"/>
                <a:ea typeface="標楷體" panose="03000509000000000000" pitchFamily="65" charset="-120"/>
                <a:cs typeface="Times New Roman" panose="02020603050405020304" pitchFamily="18" charset="0"/>
              </a:rPr>
              <a:t>異丙醇回收技術概述</a:t>
            </a:r>
          </a:p>
        </p:txBody>
      </p:sp>
      <p:sp>
        <p:nvSpPr>
          <p:cNvPr id="5" name="內容版面配置區 4">
            <a:extLst>
              <a:ext uri="{FF2B5EF4-FFF2-40B4-BE49-F238E27FC236}">
                <a16:creationId xmlns:a16="http://schemas.microsoft.com/office/drawing/2014/main" id="{EAA85882-C44A-4A2E-9799-C08E1EAE1C14}"/>
              </a:ext>
            </a:extLst>
          </p:cNvPr>
          <p:cNvSpPr>
            <a:spLocks noGrp="1"/>
          </p:cNvSpPr>
          <p:nvPr>
            <p:ph idx="1"/>
          </p:nvPr>
        </p:nvSpPr>
        <p:spPr>
          <a:xfrm>
            <a:off x="838200" y="1779389"/>
            <a:ext cx="10515600" cy="1141944"/>
          </a:xfrm>
        </p:spPr>
        <p:txBody>
          <a:bodyPr>
            <a:normAutofit fontScale="85000" lnSpcReduction="10000"/>
          </a:bodyPr>
          <a:lstStyle/>
          <a:p>
            <a:pPr marL="0" indent="0">
              <a:lnSpc>
                <a:spcPct val="150000"/>
              </a:lnSpc>
              <a:buNone/>
            </a:pPr>
            <a:r>
              <a:rPr lang="zh-TW" altLang="en-US" sz="2400" dirty="0">
                <a:latin typeface="標楷體" panose="03000509000000000000" pitchFamily="65" charset="-120"/>
                <a:ea typeface="標楷體" panose="03000509000000000000" pitchFamily="65" charset="-120"/>
              </a:rPr>
              <a:t>主要回收技術</a:t>
            </a:r>
            <a:r>
              <a:rPr lang="en-US" altLang="zh-TW" sz="2400" dirty="0">
                <a:latin typeface="標楷體" panose="03000509000000000000" pitchFamily="65" charset="-120"/>
                <a:ea typeface="標楷體" panose="03000509000000000000" pitchFamily="65" charset="-120"/>
              </a:rPr>
              <a:t>:</a:t>
            </a:r>
          </a:p>
          <a:p>
            <a:pPr marL="0" indent="0">
              <a:lnSpc>
                <a:spcPct val="150000"/>
              </a:lnSpc>
              <a:buNone/>
            </a:pPr>
            <a:r>
              <a:rPr lang="zh-TW" altLang="en-US" sz="2400" dirty="0">
                <a:latin typeface="標楷體" panose="03000509000000000000" pitchFamily="65" charset="-120"/>
                <a:ea typeface="標楷體" panose="03000509000000000000" pitchFamily="65" charset="-120"/>
              </a:rPr>
              <a:t>共沸蒸餾</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AD</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latin typeface="標楷體" panose="03000509000000000000" pitchFamily="65" charset="-120"/>
                <a:ea typeface="標楷體" panose="03000509000000000000" pitchFamily="65" charset="-120"/>
              </a:rPr>
              <a:t>萃取蒸餾</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ED</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latin typeface="標楷體" panose="03000509000000000000" pitchFamily="65" charset="-120"/>
                <a:ea typeface="標楷體" panose="03000509000000000000" pitchFamily="65" charset="-120"/>
              </a:rPr>
              <a:t>固定吸附蒸餾、壓力擺動蒸餾</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PSD</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latin typeface="標楷體" panose="03000509000000000000" pitchFamily="65" charset="-120"/>
                <a:ea typeface="標楷體" panose="03000509000000000000" pitchFamily="65" charset="-120"/>
              </a:rPr>
              <a:t>蒸氣滲透</a:t>
            </a:r>
            <a:endParaRPr lang="en-US" altLang="zh-TW" sz="2000" dirty="0">
              <a:latin typeface="標楷體" panose="03000509000000000000" pitchFamily="65" charset="-120"/>
              <a:ea typeface="標楷體" panose="03000509000000000000" pitchFamily="65" charset="-120"/>
            </a:endParaRPr>
          </a:p>
        </p:txBody>
      </p:sp>
      <p:sp>
        <p:nvSpPr>
          <p:cNvPr id="7" name="內容版面配置區 4">
            <a:extLst>
              <a:ext uri="{FF2B5EF4-FFF2-40B4-BE49-F238E27FC236}">
                <a16:creationId xmlns:a16="http://schemas.microsoft.com/office/drawing/2014/main" id="{A600A01B-0E3F-455E-971C-38CCEF3CE74A}"/>
              </a:ext>
            </a:extLst>
          </p:cNvPr>
          <p:cNvSpPr txBox="1">
            <a:spLocks/>
          </p:cNvSpPr>
          <p:nvPr/>
        </p:nvSpPr>
        <p:spPr>
          <a:xfrm>
            <a:off x="838200" y="3429001"/>
            <a:ext cx="10515600" cy="1962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TW" altLang="en-US" sz="2000" b="1" dirty="0">
                <a:latin typeface="標楷體" panose="03000509000000000000" pitchFamily="65" charset="-120"/>
                <a:ea typeface="標楷體" panose="03000509000000000000" pitchFamily="65" charset="-120"/>
              </a:rPr>
              <a:t>挑戰與展望</a:t>
            </a:r>
            <a:r>
              <a:rPr lang="en-US" altLang="zh-TW" sz="2000" b="1" dirty="0">
                <a:latin typeface="標楷體" panose="03000509000000000000" pitchFamily="65" charset="-120"/>
                <a:ea typeface="標楷體" panose="03000509000000000000" pitchFamily="65" charset="-120"/>
              </a:rPr>
              <a:t>:</a:t>
            </a:r>
          </a:p>
          <a:p>
            <a:pPr lvl="1">
              <a:lnSpc>
                <a:spcPct val="150000"/>
              </a:lnSpc>
            </a:pPr>
            <a:r>
              <a:rPr lang="zh-TW" altLang="en-US" sz="1800" dirty="0">
                <a:latin typeface="標楷體" panose="03000509000000000000" pitchFamily="65" charset="-120"/>
                <a:ea typeface="標楷體" panose="03000509000000000000" pitchFamily="65" charset="-120"/>
              </a:rPr>
              <a:t>技術成熟但</a:t>
            </a:r>
            <a:r>
              <a:rPr lang="zh-TW" altLang="en-US" sz="1800" dirty="0">
                <a:solidFill>
                  <a:srgbClr val="FF0000"/>
                </a:solidFill>
                <a:latin typeface="標楷體" panose="03000509000000000000" pitchFamily="65" charset="-120"/>
                <a:ea typeface="標楷體" panose="03000509000000000000" pitchFamily="65" charset="-120"/>
              </a:rPr>
              <a:t>再沸器熱負荷高</a:t>
            </a:r>
            <a:r>
              <a:rPr lang="zh-TW" altLang="en-US" sz="1800" dirty="0">
                <a:latin typeface="標楷體" panose="03000509000000000000" pitchFamily="65" charset="-120"/>
                <a:ea typeface="標楷體" panose="03000509000000000000" pitchFamily="65" charset="-120"/>
              </a:rPr>
              <a:t>，能耗與碳排放仍大</a:t>
            </a:r>
          </a:p>
          <a:p>
            <a:pPr lvl="1">
              <a:lnSpc>
                <a:spcPct val="150000"/>
              </a:lnSpc>
            </a:pPr>
            <a:r>
              <a:rPr lang="zh-TW" altLang="en-US" sz="1800" dirty="0">
                <a:latin typeface="標楷體" panose="03000509000000000000" pitchFamily="65" charset="-120"/>
                <a:ea typeface="標楷體" panose="03000509000000000000" pitchFamily="65" charset="-120"/>
              </a:rPr>
              <a:t>從低濃度含異丙醇廢水回收</a:t>
            </a:r>
            <a:r>
              <a:rPr lang="zh-TW" altLang="en-US" sz="1800" dirty="0">
                <a:solidFill>
                  <a:srgbClr val="FF0000"/>
                </a:solidFill>
                <a:latin typeface="標楷體" panose="03000509000000000000" pitchFamily="65" charset="-120"/>
                <a:ea typeface="標楷體" panose="03000509000000000000" pitchFamily="65" charset="-120"/>
              </a:rPr>
              <a:t>高純度異丙醇</a:t>
            </a:r>
            <a:r>
              <a:rPr lang="zh-TW" altLang="en-US" sz="1800" dirty="0">
                <a:latin typeface="標楷體" panose="03000509000000000000" pitchFamily="65" charset="-120"/>
                <a:ea typeface="標楷體" panose="03000509000000000000" pitchFamily="65" charset="-120"/>
              </a:rPr>
              <a:t>是電子化學循環經濟重要製程</a:t>
            </a:r>
            <a:endParaRPr lang="en-US" altLang="zh-TW" sz="1800" dirty="0">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DDE1DBCC-EF4A-3EE5-B167-881C9F544537}"/>
              </a:ext>
            </a:extLst>
          </p:cNvPr>
          <p:cNvSpPr>
            <a:spLocks noGrp="1"/>
          </p:cNvSpPr>
          <p:nvPr>
            <p:ph type="sldNum" sz="quarter" idx="12"/>
          </p:nvPr>
        </p:nvSpPr>
        <p:spPr/>
        <p:txBody>
          <a:bodyPr/>
          <a:lstStyle/>
          <a:p>
            <a:fld id="{C6FEE364-E43C-45E5-A8B6-46B2F1CD9D34}" type="slidenum">
              <a:rPr lang="zh-TW" altLang="en-US" smtClean="0"/>
              <a:t>8</a:t>
            </a:fld>
            <a:endParaRPr lang="zh-TW" altLang="en-US"/>
          </a:p>
        </p:txBody>
      </p:sp>
    </p:spTree>
    <p:extLst>
      <p:ext uri="{BB962C8B-B14F-4D97-AF65-F5344CB8AC3E}">
        <p14:creationId xmlns:p14="http://schemas.microsoft.com/office/powerpoint/2010/main" val="2496769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C7393B-6362-40D2-854D-E22306D269B7}"/>
              </a:ext>
            </a:extLst>
          </p:cNvPr>
          <p:cNvSpPr>
            <a:spLocks noGrp="1"/>
          </p:cNvSpPr>
          <p:nvPr>
            <p:ph type="title"/>
          </p:nvPr>
        </p:nvSpPr>
        <p:spPr>
          <a:xfrm>
            <a:off x="772584" y="863072"/>
            <a:ext cx="10515600" cy="2852737"/>
          </a:xfrm>
        </p:spPr>
        <p:txBody>
          <a:bodyPr/>
          <a:lstStyle/>
          <a:p>
            <a:r>
              <a:rPr lang="zh-TW" altLang="en-US" dirty="0">
                <a:latin typeface="標楷體" panose="03000509000000000000" pitchFamily="65" charset="-120"/>
                <a:ea typeface="標楷體" panose="03000509000000000000" pitchFamily="65" charset="-120"/>
                <a:cs typeface="Times New Roman" panose="02020603050405020304" pitchFamily="18" charset="0"/>
              </a:rPr>
              <a:t>引言</a:t>
            </a:r>
          </a:p>
        </p:txBody>
      </p:sp>
      <p:sp>
        <p:nvSpPr>
          <p:cNvPr id="3" name="文字版面配置區 2">
            <a:extLst>
              <a:ext uri="{FF2B5EF4-FFF2-40B4-BE49-F238E27FC236}">
                <a16:creationId xmlns:a16="http://schemas.microsoft.com/office/drawing/2014/main" id="{A309778A-31C1-4244-A97B-43B29F33E157}"/>
              </a:ext>
            </a:extLst>
          </p:cNvPr>
          <p:cNvSpPr>
            <a:spLocks noGrp="1"/>
          </p:cNvSpPr>
          <p:nvPr>
            <p:ph type="body" idx="1"/>
          </p:nvPr>
        </p:nvSpPr>
        <p:spPr>
          <a:xfrm>
            <a:off x="772584" y="3742797"/>
            <a:ext cx="10515600" cy="1500187"/>
          </a:xfrm>
        </p:spPr>
        <p:txBody>
          <a:bodyPr/>
          <a:lstStyle/>
          <a:p>
            <a:r>
              <a:rPr lang="zh-TW" altLang="en-US"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減碳之電氣化技術</a:t>
            </a:r>
            <a:r>
              <a:rPr lang="en-US" altLang="zh-TW"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電鍋爐、熱泵輔助蒸餾、蒸汽熱泵系統</a:t>
            </a:r>
          </a:p>
        </p:txBody>
      </p:sp>
      <p:sp>
        <p:nvSpPr>
          <p:cNvPr id="4" name="投影片編號版面配置區 3">
            <a:extLst>
              <a:ext uri="{FF2B5EF4-FFF2-40B4-BE49-F238E27FC236}">
                <a16:creationId xmlns:a16="http://schemas.microsoft.com/office/drawing/2014/main" id="{E94973C0-6A6D-AF52-2D1D-3684704AA657}"/>
              </a:ext>
            </a:extLst>
          </p:cNvPr>
          <p:cNvSpPr>
            <a:spLocks noGrp="1"/>
          </p:cNvSpPr>
          <p:nvPr>
            <p:ph type="sldNum" sz="quarter" idx="12"/>
          </p:nvPr>
        </p:nvSpPr>
        <p:spPr/>
        <p:txBody>
          <a:bodyPr/>
          <a:lstStyle/>
          <a:p>
            <a:fld id="{C6FEE364-E43C-45E5-A8B6-46B2F1CD9D34}" type="slidenum">
              <a:rPr lang="zh-TW" altLang="en-US" smtClean="0"/>
              <a:t>9</a:t>
            </a:fld>
            <a:endParaRPr lang="zh-TW" altLang="en-US"/>
          </a:p>
        </p:txBody>
      </p:sp>
    </p:spTree>
    <p:extLst>
      <p:ext uri="{BB962C8B-B14F-4D97-AF65-F5344CB8AC3E}">
        <p14:creationId xmlns:p14="http://schemas.microsoft.com/office/powerpoint/2010/main" val="358152177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4374C32-8958-41FF-B334-35C01A837A37}">
  <we:reference id="4b785c87-866c-4bad-85d8-5d1ae467ac9a" version="3.16.0.0" store="EXCatalog" storeType="EXCatalog"/>
  <we:alternateReferences>
    <we:reference id="WA104381909" version="3.16.0.0" store="zh-TW"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114621</TotalTime>
  <Words>11674</Words>
  <Application>Microsoft Office PowerPoint</Application>
  <PresentationFormat>寬螢幕</PresentationFormat>
  <Paragraphs>377</Paragraphs>
  <Slides>50</Slides>
  <Notes>48</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50</vt:i4>
      </vt:variant>
    </vt:vector>
  </HeadingPairs>
  <TitlesOfParts>
    <vt:vector size="58" baseType="lpstr">
      <vt:lpstr>TimesNewRomanPSMT</vt:lpstr>
      <vt:lpstr>微軟正黑體</vt:lpstr>
      <vt:lpstr>標楷體</vt:lpstr>
      <vt:lpstr>Arial</vt:lpstr>
      <vt:lpstr>Calibri</vt:lpstr>
      <vt:lpstr>Calibri Light</vt:lpstr>
      <vt:lpstr>Times New Roman</vt:lpstr>
      <vt:lpstr>Office 佈景主題</vt:lpstr>
      <vt:lpstr>PowerPoint 簡報</vt:lpstr>
      <vt:lpstr>目錄</vt:lpstr>
      <vt:lpstr>引言</vt:lpstr>
      <vt:lpstr>減碳路徑與電氣化</vt:lpstr>
      <vt:lpstr>循環經濟</vt:lpstr>
      <vt:lpstr>引言</vt:lpstr>
      <vt:lpstr>異丙醇簡介</vt:lpstr>
      <vt:lpstr>異丙醇回收技術概述</vt:lpstr>
      <vt:lpstr>引言</vt:lpstr>
      <vt:lpstr>電鍋爐（Electric Boiler, EB）</vt:lpstr>
      <vt:lpstr>熱泵輔助蒸餾（Heat Pump Assisted Distillation,HPAD）</vt:lpstr>
      <vt:lpstr>熱泵系統分類</vt:lpstr>
      <vt:lpstr>SGHP</vt:lpstr>
      <vt:lpstr>研究動機</vt:lpstr>
      <vt:lpstr>成本與排放因子估算</vt:lpstr>
      <vt:lpstr>經濟分析主要假設與條件</vt:lpstr>
      <vt:lpstr>各能源來源成本與排放</vt:lpstr>
      <vt:lpstr>二異丙醚共沸蒸餾</vt:lpstr>
      <vt:lpstr>DIPE–IPA–水系統熱力學模擬(NRTL)</vt:lpstr>
      <vt:lpstr>雙塔共沸蒸餾系統 (DIPE_AD)</vt:lpstr>
      <vt:lpstr>熱泵輔助蒸餾系統（HPAD）設計</vt:lpstr>
      <vt:lpstr>系統熱泵功耗分類與估算</vt:lpstr>
      <vt:lpstr>蒸汽熱泵系統（SGHP）概述</vt:lpstr>
      <vt:lpstr>經濟效益比較</vt:lpstr>
      <vt:lpstr>環己烷共沸蒸餾</vt:lpstr>
      <vt:lpstr>IPA–水-CYH系統熱力學模擬(NRTL)</vt:lpstr>
      <vt:lpstr>三塔共沸蒸餾系統 (CYH_AD)</vt:lpstr>
      <vt:lpstr>熱泵輔助蒸餾系統（HPAD）設計</vt:lpstr>
      <vt:lpstr>系統熱泵功耗分類與估算</vt:lpstr>
      <vt:lpstr>蒸汽熱泵系統（SGHP）概述</vt:lpstr>
      <vt:lpstr>經濟效益比較</vt:lpstr>
      <vt:lpstr>二甲基亞砜萃取蒸餾</vt:lpstr>
      <vt:lpstr>IPA–水-DMSO系統熱力學模擬(NRTL)</vt:lpstr>
      <vt:lpstr>未進行熱整合</vt:lpstr>
      <vt:lpstr>三塔萃取蒸餾系統 (DMSO_ED)</vt:lpstr>
      <vt:lpstr>熱泵輔助蒸餾系統（HPAD）設計</vt:lpstr>
      <vt:lpstr>系統熱泵功耗分類與估算</vt:lpstr>
      <vt:lpstr>蒸汽熱泵系統（SGHP）概述</vt:lpstr>
      <vt:lpstr>經濟效益比較</vt:lpstr>
      <vt:lpstr>熱整合</vt:lpstr>
      <vt:lpstr>三塔萃取蒸餾熱整合系統 (DMSO_ED+HI)</vt:lpstr>
      <vt:lpstr>熱泵輔助蒸餾系統（HPAD）設計</vt:lpstr>
      <vt:lpstr>系統熱泵功耗分類與估算</vt:lpstr>
      <vt:lpstr>蒸汽熱泵系統（SGHP）概述</vt:lpstr>
      <vt:lpstr>經濟效益比較</vt:lpstr>
      <vt:lpstr>結論</vt:lpstr>
      <vt:lpstr>二氧化碳排放量</vt:lpstr>
      <vt:lpstr>能源成本</vt:lpstr>
      <vt:lpstr>減碳成本</vt:lpstr>
      <vt:lpstr>總結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羅翊心</dc:creator>
  <cp:lastModifiedBy>翊心 羅</cp:lastModifiedBy>
  <cp:revision>754</cp:revision>
  <dcterms:created xsi:type="dcterms:W3CDTF">2024-11-12T05:54:53Z</dcterms:created>
  <dcterms:modified xsi:type="dcterms:W3CDTF">2025-07-08T06:16:32Z</dcterms:modified>
</cp:coreProperties>
</file>